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今日のゴールを簡単にお伝えします。見積書や過去問のような書類をAIに読ませて比較・要約できるようになること、音声入力でAIとの心理的ハードルを下げる方法がわかること、そしてAIエージェントに調べものを任せる考え方が身につくことです。受験校さがしだけでなく、介護など他の場面にも応用できる考え方なので、ぜひ持ち帰っていただければ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この2つを実演します。今日は全部で5つ、要所で実際に触ってお見せします。1つ目はChatGPTとの音声会話で、健康について聞いてみます。2つ目はNotebookLMで、情報からプレゼンを作る機能です。この後、健康データ、受験校さがし、介護は皆さんのスマホで、と続けて実演していきます。</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今日はメインの受験の話をじっくりしたいのですが、時間が限られているので工夫して進めます。まず皆さんに共通する話は何かと考えると、やはり健康とお金かなと思いますので、入り口としてAIと健康、AIとお金の話を軽くさせてください。</a:t>
            </a:r>
          </a:p>
          <a:p/>
          <a:p>
            <a:r>
              <a:t>AIを使う必要がある人ばかりではないと思います。とはいえ最近使っている人は、うちの娘も含めて、AIに色々な相談をしています。歯が痛くなったときにどうしたらいいか、次女が歯列矯正をしているので矯正の知識をChatGPTに聞いたり、といった具合です。今日はAIを使っていない方にも「便利だな」と思っていただきたいと思っています。</a:t>
            </a:r>
          </a:p>
          <a:p/>
          <a:p>
            <a:r>
              <a:t>AIを使わなくても、おそらく今日いらっしゃる皆さんはお金に関心のある方も多いと思いますので、その観点からもお話しします。AI関連の企業は色々ありますが、特に半導体のNVIDIA、それから台湾の会社であるTSMCなどがあり、アメリカの株式市場を引っ張っているのがこうした半導体企業だったりします。今年から来年にかけて、ChatGPTのOpenAIとClaudeのAnthropicが上場しようとしています。全部が全部ではないですが、最近のソフトバンクの株価の動きもAI関連が絡んでいますので、ChatGPTやClaudeを使わなくても、AIの知識を持っておいた方が良い方もいると思います。資産形成をする上でも大事な話だと思います。</a:t>
            </a:r>
          </a:p>
          <a:p/>
          <a:p>
            <a:r>
              <a:t>具体的に私がChatGPTで何をやっているかの一つに、投資戦略があります。MoneyForwardという、自分の資産や株式、銀行口座など色々な金融系の情報をまとめてレポートで見られるサービスがあります。入出金やクレジットカードの利用も含めて、自動的にお小遣い帳ができるようなイメージです。これをAIに読み込ませて、まず私がやったのは、ポートフォリオの分析です。「債券が多すぎるので減らした方がいい」といった指摘や、先ほどのNVIDIAのような銘柄を持っているときに、売り時・買い時の参考意見をもらったりしています。これがお金の話です。</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続いて健康の話です。お金も健康も非常にクリティカルな個人情報なので、AIに入力しない方がいいと言われています。個人的には、有名人でもないので大丈夫だろうと思って使っていますが、そこは自己責任でお願いします。</a:t>
            </a:r>
          </a:p>
          <a:p/>
          <a:p>
            <a:r>
              <a:t>自分の体のことをあまり詳しく話すのもどうかとは思うのですが、私は大腸に少しリスクを抱えています。実は父も大腸がんから肺への転移で亡くなっているので、遺伝的にリスクがある体だと考えています。毎年、娘の友人でもある平野さんのクリニックで内視鏡検査をしてもらっているのですが、そのくらいリスクがあるということは平野さんにも伝えた上で、その情報をAIにも読ませています。大腸の情報だけでなく、尿酸値や血糖値など検査で出てくる様々な数値も読み込ませて管理しています。さらに、体重計がアプリと連携しているので、体重の情報もAIに読ませています。正直あまり見ていない部分もあるのですが、体重が下がったといった健康情報を読ませてアドバイスをもらう、ということもしています。</a:t>
            </a:r>
          </a:p>
          <a:p/>
          <a:p>
            <a:r>
              <a:t>ここで実際に、この1年の変化から次の3か月でやるべきことを一つだけ、一文でAIに聞いてみます。</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最近、本を書いていまして、その一つが去年の春に野沢温泉へスキーに行ったときの様子をまとめた本です。旅行に行くと、どこが美味しいか、例えば去年ベトナムやタイに行った際も、どういうルートが良いかといった情報をAIに聞いて――例えばベトナムのフォーはどのお店がいいか調べさせて、それをもとに行く、ということを実際にしています。野沢温泉のときも、当日はもちろん、旅行が終わった後に本を書いてみたいと思い、これもAIを使って書きました。</a:t>
            </a:r>
          </a:p>
          <a:p/>
          <a:p>
            <a:r>
              <a:t>最初に書いた本は、ちょうど娘が就職活動をする少し手前、大学2年生の頃に、色々と伝えたいことがあって書いた「娘に伝えたかったこと」というような内容の本です。就職に関する内容と、私自身が就職氷河期世代なので、その頃と今の違いのようなことが書かれています。</a:t>
            </a:r>
          </a:p>
          <a:p/>
          <a:p>
            <a:r>
              <a:t>もう一冊は、選挙管理委員会をやっていたこともあり、政治とAI、特に政治・行政とAIというテーマで書いた本です。特に行政はAIを使いやすい分野で、書類が多いことと、ルールに縛られていることの両方が理由です。ルールとどうマッチさせるかという部分でAIを活用できます。</a:t>
            </a:r>
          </a:p>
          <a:p/>
          <a:p>
            <a:r>
              <a:t>もう一冊は小説で、AIの時代を舞台にした近未来の話です。会社やビルまでもがAIに支配されるようになった世界で、AIがらみの事件が起きて、それがAIの仕業なのか人間の仕業なのかを題材にした小説を書きました。</a:t>
            </a:r>
          </a:p>
          <a:p/>
          <a:p>
            <a:r>
              <a:t>こうした本を最近は書いておりまして、Amazonで販売していますので、よろしければご覧いただけると嬉しいです。</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ここでいったん、受験の話に入る前に一つ挟ませてください。</a:t>
            </a:r>
          </a:p>
          <a:p/>
          <a:p>
            <a:r>
              <a:t>ここまでお話ししてきた投資・健康・旅行の話は、受験する子どもがいない方にも、今日からそのまま使える話です。MoneyForwardの資産をAIに読ませる、血液や体重のデータをAIに管理してもらう、旅行の行程をAIに調べてもらう——これは私が実際にやっていることです。</a:t>
            </a:r>
          </a:p>
          <a:p/>
          <a:p>
            <a:r>
              <a:t>そして、この後お話しする「AIエージェントで受験校を探す」というやり方も、実は形を変えれば応用が効きます。例えば介護施設を探す、介護保険の申請方法を調べる、といったことにも、同じ「AIエージェントに調べさせる」というやり方が使えます。こちらは私自身の実例ではなく、皆さんへのご提案として聞いていただければと思います。</a:t>
            </a:r>
          </a:p>
          <a:p/>
          <a:p>
            <a:r>
              <a:t>それでは、受験の話に入っていきます。</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受験とAIの話の入り口として、受験の話をする前に、世の中がどう変わっていくかという話をさせてください。ちょうど長女の就職活動がおかげさまで決まったのですが、彼女の話を聞いたり、世の中の情報をYouTubeなどで見たりすると、やはり私たちの仕事、そして就職活動そのものが変わってきていると感じます。</a:t>
            </a:r>
          </a:p>
          <a:p/>
          <a:p>
            <a:r>
              <a:t>私の見立てでは、どれだけ頭が良くても、事務処理能力や暗記力といった部分は、ほぼ完全にAIが担うようになっていくと思います。そうなると人間はどうするか、という話になりますが、先日、小学校の会議に西山さんと一緒に出席した際にも話題になったのが、「認知能力」と「非認知能力」の話です。認知能力は暗記や計算処理のようなもの、非認知能力はコミュニケーション能力や耐える力といったものです。認知能力は基本的にAIがやってくれるようになるので、人間の能力がゼロでは困りますが、そこでの勝負はあまりなくなっていき、非認知能力の方が重要になってくると見ています。同じ会に出ていたキッザニアさんも、その非認知能力を伸ばすようなプログラムを進めているというお話をされていました。そうなると、子どもをどのような方向に導いていくかも、これまでの常識とは変わってくると思います。</a:t>
            </a:r>
          </a:p>
          <a:p/>
          <a:p>
            <a:r>
              <a:t>実際、長女の就職活動を聞いていても、コミュニケーション能力の高さがものを言う場面があったようです。インターンシップのようなワークショップで、東京大学、東京科学大学、一橋大学といった高学歴の学生たちと一緒にグループワークをしたそうなのですが、その中でプレゼンテーションがあり、娘は同じグループの高学歴の学生たちを議論で説得し、その中でも一歩リードするような結果になったそうです。頭の良さだけでなく、コミュニケーションのような能力が重要になってきている一つの証拠だと思います。ちなみに長女は早稲田大学文学部の戸山キャンパスに在学中で、今回の新宿への引っ越しは次女のためではあるのですが、結果的に長女が一番歩いて通える立場になり、一番得をしたかもしれません。</a:t>
            </a:r>
          </a:p>
          <a:p/>
          <a:p>
            <a:r>
              <a:t>話を戻しますと、大学に入って就職活動をする上でも、認知能力だけでなく非認知能力が必要になってきているということです。次女はずっと卓球をやっていて、有明西学園を経て、先ほどお話しした杉並の高校に進みました。先日インターハイ予選があったのですが、惜しくも負けてしまい、3週間ほど前に部活を引退しました。ですので、この6月から本格的に受験モードに入っています。長女のときはあまり詳しく調べなかったのですが、いざ自分ごとになるとやはり色々調べなければと思い、今、受験に関してまさにAIを使って調べています。</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一般入試と総合型選抜（総合型入試）があります。総合型は、私たちの世代でいう「AO入試」と言った方が分かりやすいかもしれません。ペーパーテストだけでなく、面接や小論文などで合否が決まるものです。今は学校推薦なども含めて、半分くらいがこうした方式で入学しているような状況です。いわゆる昔ながらのペーパーテストは重視されなくなってきていて、経験も含めた人物面が重視されている――これは先ほどお話しした、社会が求めるスキルが非認知能力やコミュニケーション能力にシフトしていることとも関係していると思います。</a:t>
            </a:r>
          </a:p>
          <a:p/>
          <a:p>
            <a:r>
              <a:t>一般入試も総合型も、私たちが受験した頃とは違って、かなり複雑になっています。一般入試でも英検のスコアを使ったり、共通テストを使ったり、独自方式があったりし、同じ学部でも3回ほど受験のチャンスがあったりします。そこに総合型が加わると、例えば評定平均が3.8以上でなければ出願できない、といった基準もあり、昔に比べて非常に情報戦になっています。</a:t>
            </a:r>
          </a:p>
          <a:p/>
          <a:p>
            <a:r>
              <a:t>そこを今、AIを使って調べています。今年に入ってから、AIも進化していて、以前はチャットGPTに「近くの美味しいレストランを探して」と聞いて答えてくれるタイプが主流でしたが、今年の頭あたりから「AIエージェント」と呼ばれるものが増えてきました。先ほどお話ししたAnthropicが出しているClaude Codeと、OpenAIが出しているCodexです。もともとはプログラムを自動で作るというのが本来の機能でしたが、今では何でもしてくれます。</a:t>
            </a:r>
          </a:p>
          <a:p/>
          <a:p>
            <a:r>
              <a:t>例えば今の受験の話でいうと、まず娘の情報をAIに入れます。卓球部でこういう成績です、ということも入れます。それから娘が何をしたいかも入れます。スポーツをやっていたのでスポーツという軸と、理系という軸があり、娘はドラマの「ドクターX」が好きということもあって、医学と工学を組み合わせた「医工系」という分野に興味を持っています。そうした情報をAIに聞かせると、こういう学部がある、こういう学科がある、と教えてくれます。さらに、文系でいうゼミにあたる研究室の情報もネット上に出ているので、「こういうことをしたいならこういう研究室がある」といった話もしてくれます。そこに娘の成績も入れると、「これくらい頑張らないといけない」といったことも教えてくれて、志望校もある程度絞り込むことができます。もう完全に「受験エージェント」「受験アドバイザー」のような感覚です。</a:t>
            </a:r>
          </a:p>
          <a:p/>
          <a:p>
            <a:r>
              <a:t>例えば4月の段階では、こういう志望校が良さそうだとAIが提案してくれていたのですが、翌月に改めてどういう学校が良いか相談したところ、1つ驚いたことがありました。今年度・来年度から新しくできる学科がある、という情報です。一つは芝浦工業大学で、スポーツ工学のコースが新しくできました。今年の4月から始まったコースで、その情報を私は今年の1月頃に得ていました。自分では調べきれていなかったのですが、AIが調べてきてくれたので助かりました。同じように、中央大学でもスポーツ系の新しい学部の構想があります。こちらは芝浦のようにもう始まっているわけではなく、2027年4月の開設を目指して現在文部科学省に認可申請中の段階ですが、こうした新しい学部・学科の情報を、AIも私も早めにキャッチできるようになっていて、発表から数日のうちに情報を得られ、塾よりも早く把握できていることもあります。</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受験のもう一つの使い方としては、塾選びがあります。どの塾が良いかを比較検討する際にも、例えば個別指導の東京個別指導学院（TKG）とTOMASを比較してもらったところ、TOMASは料金が高めで、TKGは合わない先生がいた場合に変更できる、といったことをAIが教えてくれ、口コミも含めて比較検討する材料になりました。</a:t>
            </a:r>
          </a:p>
          <a:p/>
          <a:p>
            <a:r>
              <a:t>また、過去問については、東進ハイスクールや駿台、旺文社などが過去問をウェブ上に公開しているので、いわゆる「赤本」を買わなくても見ることができます。これをAIに読み込ませて、例えば先日の定期テストではGMARCHの過去問が出るということで、電磁気分野の問題を引っ張り出してまとめてもらう、といった使い方もしています。まだ実際にはやっていませんが、志望校の過去問を分析して出題傾向を掴む、という使い方も可能だ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話を戻しますと、先ほどお話ししたように総合型選抜や学校推薦での入学が非常に増えています。今日お持ちしましたが、この高校はこの大学にこういう推薦枠がある、という情報もあります。これは中学受験の議論にも通じる話で、我が家も中学受験をした身なので何が正解とは言えないのですが、場合によっては附属校に行くよりも、少しランクを下げてでも行きやすく、かつ望む大学に進学しやすい学校を選ぶという考え方もあるのではないかと、提唱したいと思っています。</a:t>
            </a:r>
          </a:p>
          <a:p/>
          <a:p>
            <a:r>
              <a:t>多くの方は情報を持っていないために、御三家が良い、進学校が良いといった判断軸だけで、結果的に偏差値で選んでしまいがちだと思います。そうではなく、親として本当に何を求めているのかを考える必要があります。仮に学歴を重視するとしても、最終目標が「東京大学に入れること」自体なのか、それとも「就職先として安定した会社に勤められるようになってほしい」ということなのかで、選ぶべき道は変わってきます。世の中が変わり、就職活動のやり方も変わり、それに伴って大学受験も変わってきているので、そのあたりは親としてよく考える必要があると思います。</a:t>
            </a:r>
          </a:p>
          <a:p/>
          <a:p>
            <a:r>
              <a:t>そこで大事になるのが情報を持つことです。ただ情報は膨大にあり、何を探せばいいか分からないので、それを引っ張り出すためにAIエージェントを使っていく、というのが今の私のスタンスです。</a:t>
            </a:r>
          </a:p>
          <a:p/>
          <a:p>
            <a:r>
              <a:t>少し自分語りになりますが、私自身、いわゆる「御三家」「上御三家」と言われる学校の出身です。ですが、みんながみんな東京大学に行くわけではありません。中学受験の結果に多少の心残りがあったとしても、最終的に「東京大学に行くこと」がゴールだとしても、別のルートもあります。東北大学は将来的に入試を総合型選抜へ全面的に移行したいという方針を掲げていますし（2050年までの段階的な目標です）、東京科学大学（旧東京工業大学）には、女子が入りやすい特別選抜の枠組みがあります。こうした情報が大事なのですが、どう情報を取っていけばいいかという話は、細かくなってしまうので今日はここまでにして、この後ご紹介するLINEの動画で改めてまとめたい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までは受験・お金・健康を中心にお話ししましたが、実はAIをもっと幅広い場面で使っています。家族のこと（部活・受験・引っ越し）、健康管理、投資・資産設計、旅行、本業（ArthurBriefの開発や特許まわり）、新しい事業のアイデア、著書の執筆、地域の社会活動、趣味の卓球分析まで――生活のいろいろな場面でAIを相棒にしています。</a:t>
            </a:r>
          </a:p>
          <a:p/>
          <a:p>
            <a:r>
              <a:t>時間があれば、この中から皆さんの気になる項目をいくつかピックアップしてお話しします。</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おはようございます、浅見です。今日はこちらのICレコーダー一台だけ持ってきました。実は今日の話す順番も、これに喋らせてAIに作ってもらっています。</a:t>
            </a:r>
          </a:p>
          <a:p/>
          <a:p>
            <a:r>
              <a:t>スマホに話しかけたことがある方はいらっしゃいますか。ChatGPTを使ったことがある方は？　ありがとうございます。</a:t>
            </a:r>
          </a:p>
          <a:p/>
          <a:p>
            <a:r>
              <a:t>それでは、久しぶりにパークシティに伺うので、まず改めてご挨拶がてらお話しさせてください。</a:t>
            </a:r>
          </a:p>
          <a:p/>
          <a:p>
            <a:r>
              <a:t>私はパークシティ豊洲の自治会長を2021年頃までやらせていただいていました。その後、突然引っ越してしまいまして、一部の方には直接お話ししましたが、多くの方には急にいなくなってしまったような状況になってしまいました。まずはそのあたりをきちんと説明させていただきたい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旅行についても、AIに計画を丸ごと任せることがよくあります。台湾への家族旅行、ベトナムやタイへの旅行、ウズベキスタンへの語学旅行など、いくつも実例があります。ベトナムでは、フォーの名店をAIに調べさせて実際に訪問しました。台湾やタイ、ウズベキスタンでも、行程や現地の下調べはAIが担当しています。</a:t>
            </a:r>
          </a:p>
          <a:p/>
          <a:p>
            <a:r>
              <a:t>もう一つの実例が、旅行を1冊の本にまとめる取り組みです。野沢温泉スキー旅行は、帰国後にAIを使って1冊の旅行記にまとめ、Amazonで販売しています。</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もう少しだけ、旅行の話を掘り下げます。去年の年末、12月29日から今年の1月2日まで、高雄と台北に娘たちと3人で旅行に行きました。長女と次女との父娘旅です。</a:t>
            </a:r>
          </a:p>
          <a:p/>
          <a:p>
            <a:r>
              <a:t>表向きは家族旅行なんですが、実は裏の目的もあって、AIをどう使えば旅がうまくいくか、逆にどう使うと失敗するか、その事例を意図的に集めるプロジェクトにしていました。「娘世代が好きなレトロ・カワイイ」と「私の世代が好きな美食・癒やし」を両立させることをコンセプトにして、家族の満足度、トラブルゼロ、AI活用の成功・失敗事例を5つ以上集める、というところまで目標を決めていました。</a:t>
            </a:r>
          </a:p>
          <a:p/>
          <a:p>
            <a:r>
              <a:t>ガイドブックも作り込んでいて、高雄・台北のガイドをバージョン1から5まで何度も練り直しました。台湾新幹線の予約方法、T Expressというアプリの使い方、ビジネスクラスの座席の選び方、夜市の地図、クレジットカードの比較まで、AIに調べさせて事前に準備しました。ちなみにこのときはClaudeだけでなく、ManusというAIも併用して使い分けていました。</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旅行に関してはもう一つプロジェクトがあります。ベトナムとタイへのひとり旅を、そのまま1冊の本にまとめる取り組みです。</a:t>
            </a:r>
          </a:p>
          <a:p/>
          <a:p>
            <a:r>
              <a:t>舞台はホーチミンからバンコクへのひとり旅で、AIを「旅の計画を立てる係」「現地で司令塔になる係」「トラブルが起きたときの危機管理コンサルタント」という3つの役割に分解して、実際にどう使ったかを記録しています。</a:t>
            </a:r>
          </a:p>
          <a:p/>
          <a:p>
            <a:r>
              <a:t>現地で実際に使ったAIとのやり取りを50本以上、なぜそのプロンプトを使ったか、結果はどうだったか、という解説付きでログとして収録しています。文章の校閲チェックもAIにやらせていて、そこも含めてAI活用の実践記録になっています。</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介護についても、同じ「AIエージェントに調べさせる」というやり方が使えます。ここは皆さんご自身のスマートフォンで、実際にChatGPTなどに質問してみましょう。まずは全員で一つ、「豊洲のおいしいランチを3つ教えて」と打ってみてください。続けて、「近くの介護施設を調べて」「介護保険の申請方法を教えて」も聞いてみましょう。こんなふうに、調べ物の相談相手としてAIを使うことができます。</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もう一つ、AIをここまで使えるという例をご紹介します。「Grave AI」というアプリで、私自身がAIエージェントに指示して作りました。故人の名前や続柄、生年月日、写真、そして日記や手紙などの思い出を登録すると、その人とチャットや音声で会話できる追悼アプリです。プログラムを自分で書いたわけではなく、AIエージェントに指示を出しただけで、ここまで形にできました。QRコードから実際にアクセスできますので、ご興味があれば触ってみ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うした「どう情報を取っていけばいいか」という話は、細かくなってしまうので今日は詳しくお話ししませんが、これからご紹介するLINEの公式アカウントで動画にしてまとめていきたいと思います。配布した紙にQRコードが入っていますので、そちらから登録いただくと、今後この受験×AIの動画などをご覧いただけるようにしますので、ぜひご確認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最後に、今日の内容を3つにまとめます。1つ目は、見積書や過去問のような書類をAIに読ませて比べること。写真を撮るだけでたたき台ができます。2つ目は、AIエージェントに調べさせること。受験校さがしや介護施設さがしなど、任せて待てるのが今までとの違いです。3つ目は、音声入力から始めること。スマホに話しかけるだけで、AIのハードルはぐっと下がります。</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それでは、ここで一旦質問の時間にしたいと思います。まずは隣の方と2分間、今日の話でAIを試してみたいことを話してみてください。お金、健康、受験、旅行、どのテーマでも構いません。</a:t>
            </a:r>
          </a:p>
          <a:p/>
          <a:p>
            <a:r>
              <a:t>それでは、挙手で質問を受け付けたいと思います。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引っ越した理由は正直いろいろあるのですが、一番大きかったのは、当時長女が中学受験を控えていて、家の部屋が小さく、受験勉強ができる環境が家になかったことです。ここは引っ越すべきかなと思った理由の一つです。加えて、家自体が片付いていなかったというのもあり、引っ越しを機に家の断捨離もできました。</a:t>
            </a:r>
          </a:p>
          <a:p/>
          <a:p>
            <a:r>
              <a:t>その背景として、2022年の夏、入院をした――というより倒れました。大腸憩室炎からの出血で貧血状態になり倒れ、自分で救急車を呼びました。コロナ禍だったのでなかなか受け入れ病院が決まらず、結果的に済生会中央病院（三田）に1週間ほど入院しました。入院中は時間もありましたし、当時は色々とストレスも溜まっていて悩みもあったのが正直なところで、先ほどお話しした娘の受験のこともあり、改めて冷静に自分の今後を考える時間になりました。</a:t>
            </a:r>
          </a:p>
          <a:p/>
          <a:p>
            <a:r>
              <a:t>もう一つ考える時間があって、選挙管理委員会をやっていた関係で、選挙のたびにシビックセンターでの立会をやっていたのですが、その立会が13時間ほど座っていなければならず、その間ずっと今後どうしようかと考えていました。家の引っ越しは自治会やPTA絡みの話も色々あるので、なかなか簡単には決められない大きなテーマでした。</a:t>
            </a:r>
          </a:p>
          <a:p/>
          <a:p>
            <a:r>
              <a:t>引っ越し先を探すにあたっては、当時次女が有明西学園に在籍していたので、大きい部屋に引っ越したいと言っても通える範囲でなければならず、色々調べて東雲のパークタワー東雲に4LDKの物件が見つかったので、そちらに引っ越すことになりました。パークシティだけでなく豊洲全体に関係者もいるので、正直なかなか難しい決断でした。ただ最終的には、病気がきっかけで考える時間ができたこと、そして自分の体と家族――娘たちの環境を大事にしたいという思いから、引っ越すことにしました。急にいなくなってしまって申し訳なかったのですが、当時は事情を公にお話しできる状況でもなかったので、静かに東雲の方に引っ越したという経緯です。</a:t>
            </a:r>
          </a:p>
          <a:p/>
          <a:p>
            <a:r>
              <a:t>実はその後、今は新宿に引っ越しておりまして、これもまた次女の通学問題がきっかけでした。次女は小学校からずっと卓球をやっていて、それなりの実力があり、スカウトされて推薦で高校に進学しました。学校は杉並にあるのですが、東雲から通うと1時間半ほどかかり、部活も夜7時頃までやっていたので、通学の負担がかなり大きい状態でした。長女はすでに大学生でこの件には関係なかったのですが、私自身はコロナ禍以降、在宅・オンラインで仕事ができる環境だったので、これも次女のために引っ越した方がいいのではと考えました。</a:t>
            </a:r>
          </a:p>
          <a:p/>
          <a:p>
            <a:r>
              <a:t>ちょうど東雲の家も定期借地権で3年しか住めない契約だったので、そのタイミングで改めて、勝どきに戻るか、豊洲に戻るか、晴海に行くか、色々と検討しました。ただ、いずれも高くて月40万円ほどします。色々調べた結果、学校が杉並方面ということもあり中央線沿線なども見ていたのですが、最終的には早稲田駅の近く、牛込柳町の駅のそばに決めました。同時期に西新宿（新宿中央公園、都庁のそばの一戸建て）や落合の賃貸も見ていたのですが、それぞれ豊洲とほぼ同じか、豊洲の方が高い水準でした。次女の通学がポイントだったので、月40万円の豊洲より月35万円の新宿区の方が合理的だと判断し、去年（2025年）の10月に新宿に引っ越しました。</a:t>
            </a:r>
          </a:p>
          <a:p/>
          <a:p>
            <a:r>
              <a:t>この引っ越しを2回しているのですが、特に直近の引っ越しはAIを使って色々調べました。物件情報や費用、家からの距離、駅までの距離といった情報をAIに読み込ませたほか、引っ越し業者（サカイ、アリさんマークの引越社、アート引越センターなど）の見積書をPDFにしてAIに読み込ませ、どこが有利かを比較検討してもらいました。</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先ほど少し触れましたが、引っ越しのときにサカイ、アリさんマークの引越社、アート引越センターの見積書をPDFにしてAIに読み込ませて、どこが有利かを比較検討してもらいました。これは受験や引っ越しに限った話ではありません。保険の見積もり、リフォームや工事の見積もり、病院でもらう医療費の明細——ああいう書類は、写真を撮ってAIに読ませるだけで、表にして比べてもらえます。もちろんAIの答えはあくまで"たたき台"で、最終的な判断はご自身でしていただくのが前提ですが、比べる手間がぐっと減ります。今日はこの後、受験の話を中心にしますが、根っこにあるのは「書類をAIに読ませて比べる」という、この同じやり方です。</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皆さん、Windows95が出た時どうでしたか。私自身は新しいもの好きなので抵抗はあまりなかったのですが、当時も「なんだか怖い」「面倒くさい」と感じる方は多かったと思います。今のAIへの抵抗感も同じパターンだと思っていて、こうした「面倒くさい」というコストは、AIとのやり取りに音声を使うことでかなり下げられる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金曜日、学校評議員の会議でお話ししたのですが、今日私が持っているこちらはICレコーダーです。これに話しかけると言葉を文字にしてくれます。もちろんパソコンやスマホでも文字にできるのですが、私自身、メモを見るのがだんだん億劫になってきたというのもあり、ITやAIを面倒だなと感じる一因になっていると思います。</a:t>
            </a:r>
          </a:p>
          <a:p/>
          <a:p>
            <a:r>
              <a:t>実は今日のこのセミナーの内容を考えるときも、当日のアジェンダのようなことをずっとICレコーダーに向かって喋ってAIに入れていました。こういうデバイスを使うと、AIがぐっと使いやすくなります。特にChatGPTは会話ができるので、何かしたいときはもちろん、何なら暇なときの話し相手にもなってくれます。余談ですが、会社などではハラスメントに配慮して会話に気を使う場面も多いと思いますが、AIとの会話ではどれだけきついことを言っても、今のところ罰せられることはありません。そういう意味でもAIは気楽で良いところがある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もう一つ、リスクの観点もお話しします。基本的な対策としては、ChatGPTやClaude Codeのような、大きな企業も使っている正規のアプリを使っていれば、個人利用としては相応に安全だと考えています。先ほど自分の健康やお金の話を少し披露しましたが、お金の話は情報が漏れると困る面もあるものの、「最悪広まってもいいか」という線引きで話す範囲を決めています。</a:t>
            </a:r>
          </a:p>
          <a:p/>
          <a:p>
            <a:r>
              <a:t>私の感覚的な理解ですが、情報が本当に漏れるリスクが高いのは、AIエージェントに仕事を丸ごと任せるタイプの使い方です。任せたエージェントの判断が悪いと、情報を外部に出してしまう可能性があるので、AIエージェントを使うときは少し気をつけた方がいいかもしれません。</a:t>
            </a:r>
          </a:p>
          <a:p/>
          <a:p>
            <a:r>
              <a:t>今のAIは非常に高度になっていて、銀行のような金融機関が受けるレベルのセキュリティ診断――プログラムを解析して脆弱性を見つけるようなこと――ができるほどです。そのため、Anthropic社は日本では、メガバンクや日立といった特定の大企業にしか、最先端のモデルへのアクセスを広げていない状況があります。こうした背景から世の中のAIリスクは今後広がっていくかもしれませんが、車や飛行機が発明されたときと同じように、便利さとリスクは常にセットで拡大してきたものだと思います。</a:t>
            </a:r>
          </a:p>
          <a:p/>
          <a:p>
            <a:r>
              <a:t>さて、やっとAIの話に入っていくのですが、今日は受験の話をじっくりしたい気持ちもありつつ、時間が限られているので工夫しながら進めたいと思います。</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AIのもう一つ大きな単位の話をします。皆さんが使っているChatGPTのようなものは、一般的に「LLM」「言語モデル」と呼ばれています。これは質問をするとそれに答えてくれるタイプのものです。例えば「豊洲にあるラーメン屋さんを調べて」と聞くと、豊洲のラーメン屋さんを調べて、その特徴をまとめてくれます。これが一番有名なのがOpenAIのChatGPT、Googleが出しているのがGemini、Anthropic社が出しているのがClaudeです。</a:t>
            </a:r>
          </a:p>
          <a:p/>
          <a:p>
            <a:r>
              <a:t>これが去年の年末ぐらいまでの状況でした。今年に入ってから、いわゆる「AIエージェント」というものが始まりました。一番有名なのがClaude Codeで、OpenAIからはCodexというものが出ています。もともとは、コンピュータープログラムを勝手に作ってくれるというものでしたが、今では書類を作ったり、レポートにまとめたりといったことも勝手にやってくれます。</a:t>
            </a:r>
          </a:p>
          <a:p/>
          <a:p>
            <a:r>
              <a:t>これまでのAIとの違いを言うと、これまでのAIはやり取りが発生します。その場に人がいて、キャッチボールをするような感じです。AIエージェントは、例えば「インターネットで東京中のラーメン屋を調べて、分かりやすいレポートを作っておいて」とお願いすると、「東京のどのあたりを対象にするか」というところからAI自身が考え、比較しやすいまとめ方も自分で考えて、それに基づいて調べてレポートにまとめてくれます。まさに部下にお願いするようなイメージです。今までは「東京のどのあたりをまとめますか」というところからキャッチボールが必要で、ほうっておけない感じでしたが、今のAIエージェントは「ほうっておける」ところが違いです。</a:t>
            </a:r>
          </a:p>
          <a:p/>
          <a:p>
            <a:r>
              <a:t>しかも、ほうっておける中で、例えばメールを調べて、ラーメン屋情報が来ているメールマガジンなどがあれば、それも見に行ってくれます。これがAIエージェントと呼ばれるもので、今まではGoogleの検索にプラスアルファされたような感じだったのが、AIエージェントになったので、一つのエージェントにはラーメン屋さんのレポートを、もう一つには自分の資産情報を渡して最適な投資レポートを、また別のエージェントには娘の受験すべき学校を調べてもらう、といったことを並行してお願いできるようになりました。</a:t>
            </a:r>
          </a:p>
          <a:p/>
          <a:p>
            <a:r>
              <a:t>さらに、これまでのAIでもできなくはなかったけれど、そこまでできなかったこととして、AIに娘の性質の情報を入れて、それに続けてふさわしい学校を提案してもらい、1か月経ったら「最新情報で調べて」と言うと、それまでの情報を引き継いだ上で調べ直してくれる、というのがあります。もう一度最初から口頭で説明し直す必要がなく、ずっとエージェントとして動き続けてくれるのがAIエージェントです。</a:t>
            </a:r>
          </a:p>
          <a:p/>
          <a:p>
            <a:r>
              <a:t>覚えておくべきなのは、ChatGPT、Gemini、Claude、そしてClaude Code――この4つ（プラスCodex）です。</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あとはGeminiの中の機能で、NotebookLMというものがあります。これが面白いのは、情報を与えておくと、その情報に基づいたプレゼンテーションを作ってくれたり、それに基づいたアドバイスをくれたりします。基本的にはここまでを覚えて使えるといいと思います。</a:t>
            </a:r>
          </a:p>
          <a:p/>
          <a:p>
            <a:r>
              <a:t>そのほかにも、作曲してくれるツール、絵を描いたり絵を変えたりしてくれるもの（これはChatGPTやGeminiでもできます）、動画を作ってくれるもの――ちなみに私は今、動画を作るツールを開発して販売しております――、さらには歌を作ってくれるものまであり、なかなか面白いので、できればお見せできればと思います。</a:t>
            </a:r>
          </a:p>
          <a:p/>
          <a:p>
            <a:r>
              <a:t>どれがいいのか、有料の方がいいのか、という話もあると思いますが、有料でもだいたい月3,000円程度なので、一度使ってみて、価値がないと感じたら無料に戻す、というくらいの気持ちで良いと思います。</a:t>
            </a:r>
          </a:p>
          <a:p/>
          <a:p>
            <a:r>
              <a:t>私自身の最近のおすすめはClaudeです。ChatGPTを使っている方は多いと思うのですが、私はChatGPTの物言いにやや不満を感じることがありました。事実と違うことを平気で言ってきて、注意すると「すみません、そういう解釈もありますね」というような、やや上から目線の返答が来ることが度々あったので、少し苦手になってしまいました。このあたりは、どういう受け答えが自分に合うか、実際に見比べていただくのも良いと思います。とはいえ「ChatGPTする」という言葉があるくらいなので、一般的にはChatGPTを使っている方が多いと思います。</a:t>
            </a:r>
          </a:p>
          <a:p/>
          <a:p>
            <a:r>
              <a:t>先ほども触れたように、今年から来年にかけて、ChatGPTを開発しているOpenAIと、Claudeを開発しているAnthropicは、どちらも上場（IPO）する予定です。そうなると色々とニュースになってくると思いますので、ニュースを見て「何だろう」と思う前に、一度自分で使ってみると理解が早いと思います。</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2240280"/>
            <a:ext cx="12191695" cy="36576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B08D3F"/>
                </a:solidFill>
                <a:latin typeface="Yu Gothic"/>
                <a:ea typeface="Yu Gothic"/>
              </a:rPr>
              <a:t>パークシティ豊洲 A棟2階 集会室</a:t>
            </a:r>
          </a:p>
        </p:txBody>
      </p:sp>
      <p:sp>
        <p:nvSpPr>
          <p:cNvPr id="5" name="TextBox 4"/>
          <p:cNvSpPr txBox="1"/>
          <p:nvPr/>
        </p:nvSpPr>
        <p:spPr>
          <a:xfrm>
            <a:off x="731520" y="2697480"/>
            <a:ext cx="10728655" cy="82296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3000" b="1">
                <a:solidFill>
                  <a:srgbClr val="FFFDF8"/>
                </a:solidFill>
                <a:latin typeface="Yu Mincho"/>
                <a:ea typeface="Yu Mincho"/>
              </a:rPr>
              <a:t>AI活用セミナー「受験×AI」</a:t>
            </a:r>
          </a:p>
        </p:txBody>
      </p:sp>
      <p:sp>
        <p:nvSpPr>
          <p:cNvPr id="6" name="Rectangle 5"/>
          <p:cNvSpPr/>
          <p:nvPr/>
        </p:nvSpPr>
        <p:spPr>
          <a:xfrm>
            <a:off x="5181447" y="3584448"/>
            <a:ext cx="1828800" cy="411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3703320"/>
            <a:ext cx="10728655"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0">
                <a:solidFill>
                  <a:srgbClr val="9AA39B"/>
                </a:solidFill>
                <a:latin typeface="Yu Gothic"/>
                <a:ea typeface="Yu Gothic"/>
              </a:rPr>
              <a:t>パークシティ豊洲レディースクラブ主催</a:t>
            </a:r>
          </a:p>
        </p:txBody>
      </p:sp>
      <p:sp>
        <p:nvSpPr>
          <p:cNvPr id="8" name="TextBox 7"/>
          <p:cNvSpPr txBox="1"/>
          <p:nvPr/>
        </p:nvSpPr>
        <p:spPr>
          <a:xfrm>
            <a:off x="731520" y="4663440"/>
            <a:ext cx="10728655" cy="82296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浅見 純一郎（AI活用・戦略コンサルタント）</a:t>
            </a:r>
          </a:p>
          <a:p>
            <a:pPr algn="ctr">
              <a:lnSpc>
                <a:spcPct val="105000"/>
              </a:lnSpc>
              <a:spcBef>
                <a:spcPts val="0"/>
              </a:spcBef>
              <a:spcAft>
                <a:spcPts val="100"/>
              </a:spcAft>
            </a:pPr>
            <a:r>
              <a:rPr sz="1600" b="0">
                <a:solidFill>
                  <a:srgbClr val="9AA39B"/>
                </a:solidFill>
                <a:latin typeface="Yu Gothic"/>
                <a:ea typeface="Yu Gothic"/>
              </a:rPr>
              <a:t>2026年7月12日（日）10:00-12:00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2-1. 音声入力がAIを使いやすくする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メモを見るのが億劫、タイピングが面倒——という壁は、音声入力でかなり下げられます。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53460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5346039" cy="53035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文字入力のハードル</a:t>
            </a:r>
          </a:p>
        </p:txBody>
      </p:sp>
      <p:sp>
        <p:nvSpPr>
          <p:cNvPr id="11" name="Rounded Rectangle 10"/>
          <p:cNvSpPr/>
          <p:nvPr/>
        </p:nvSpPr>
        <p:spPr>
          <a:xfrm>
            <a:off x="768096" y="2560320"/>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68096" y="2560320"/>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9264" y="2560320"/>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メモが見えづらい</a:t>
            </a:r>
          </a:p>
        </p:txBody>
      </p:sp>
      <p:sp>
        <p:nvSpPr>
          <p:cNvPr id="14" name="Rounded Rectangle 13"/>
          <p:cNvSpPr/>
          <p:nvPr/>
        </p:nvSpPr>
        <p:spPr>
          <a:xfrm>
            <a:off x="768096" y="3785616"/>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68096" y="3785616"/>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9264" y="3785616"/>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タイピングが面倒</a:t>
            </a:r>
          </a:p>
        </p:txBody>
      </p:sp>
      <p:sp>
        <p:nvSpPr>
          <p:cNvPr id="17" name="Rounded Rectangle 16"/>
          <p:cNvSpPr/>
          <p:nvPr/>
        </p:nvSpPr>
        <p:spPr>
          <a:xfrm>
            <a:off x="768096" y="5010912"/>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68096" y="5010912"/>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9264" y="5010912"/>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AI＝難しそう、という抵抗感</a:t>
            </a:r>
          </a:p>
        </p:txBody>
      </p:sp>
      <p:sp>
        <p:nvSpPr>
          <p:cNvPr id="20" name="Rounded Rectangle 19"/>
          <p:cNvSpPr/>
          <p:nvPr/>
        </p:nvSpPr>
        <p:spPr>
          <a:xfrm>
            <a:off x="6278727" y="1883664"/>
            <a:ext cx="53460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6278727" y="1883664"/>
            <a:ext cx="5346039" cy="530352"/>
          </a:xfrm>
          <a:prstGeom prst="roundRect">
            <a:avLst>
              <a:gd name="adj" fmla="val 6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370167"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音声入力なら</a:t>
            </a:r>
          </a:p>
        </p:txBody>
      </p:sp>
      <p:sp>
        <p:nvSpPr>
          <p:cNvPr id="23" name="Rounded Rectangle 22"/>
          <p:cNvSpPr/>
          <p:nvPr/>
        </p:nvSpPr>
        <p:spPr>
          <a:xfrm>
            <a:off x="6479895" y="2560320"/>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479895" y="2560320"/>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681063" y="2560320"/>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ICレコーダー・スマホに話すだけ</a:t>
            </a:r>
          </a:p>
        </p:txBody>
      </p:sp>
      <p:sp>
        <p:nvSpPr>
          <p:cNvPr id="26" name="Rounded Rectangle 25"/>
          <p:cNvSpPr/>
          <p:nvPr/>
        </p:nvSpPr>
        <p:spPr>
          <a:xfrm>
            <a:off x="6479895" y="3785616"/>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79895" y="3785616"/>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81063" y="3785616"/>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ChatGPTと会話するように使える</a:t>
            </a:r>
          </a:p>
        </p:txBody>
      </p:sp>
      <p:sp>
        <p:nvSpPr>
          <p:cNvPr id="29" name="Rounded Rectangle 28"/>
          <p:cNvSpPr/>
          <p:nvPr/>
        </p:nvSpPr>
        <p:spPr>
          <a:xfrm>
            <a:off x="6479895" y="5010912"/>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479895" y="5010912"/>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681063" y="5010912"/>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暇なときの話し相手にもなる</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2-2. リスクの観点</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正規アプリを使えば個人利用としては相応に安全。特に注意すべきはAIエージェントへの丸投げです。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TextBox 7"/>
          <p:cNvSpPr txBox="1"/>
          <p:nvPr/>
        </p:nvSpPr>
        <p:spPr>
          <a:xfrm>
            <a:off x="749808" y="1883664"/>
            <a:ext cx="10692079" cy="4197095"/>
          </a:xfrm>
          <a:prstGeom prst="rect">
            <a:avLst/>
          </a:prstGeom>
          <a:noFill/>
        </p:spPr>
        <p:txBody>
          <a:bodyPr wrap="square" anchor="ctr"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ChatGPT・Claude Codeなど大企業も使う正規アプリを使えば相応に安全</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健康・お金の情報は「最悪広まってもいい」線引きをして話す範囲を決める</a:t>
            </a:r>
          </a:p>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本当に注意すべきは、仕事を丸ごと任せる「AIエージェント」の運用</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エージェントの判断が悪いと情報を外部に出してしまう可能性がある</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Anthropic社は日本で、次世代モデルへの早期アクセスをメガバンクや日立といった特定の大企業に限定提供している（Claude自体は広く一般提供）</a:t>
            </a:r>
          </a:p>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車や飛行機の発明と同じく、便利さとリスクは常にセットで拡大してきた</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3</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AIの種類と特徴</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対話型AIとAIエージェントの違い</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3-1. 対話型AI と AIエージェント</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AIエージェントは"優秀な部下"に丸ごと任せる感覚。最大の違いは「ほうっておける」かどうかです。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53460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5346039" cy="53035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対話型AI（〜昨年）</a:t>
            </a:r>
          </a:p>
        </p:txBody>
      </p:sp>
      <p:sp>
        <p:nvSpPr>
          <p:cNvPr id="11" name="Rounded Rectangle 10"/>
          <p:cNvSpPr/>
          <p:nvPr/>
        </p:nvSpPr>
        <p:spPr>
          <a:xfrm>
            <a:off x="768096" y="2560320"/>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68096" y="2560320"/>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9264" y="2560320"/>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ChatGPT / Gemini / Claude</a:t>
            </a:r>
          </a:p>
        </p:txBody>
      </p:sp>
      <p:sp>
        <p:nvSpPr>
          <p:cNvPr id="14" name="Rounded Rectangle 13"/>
          <p:cNvSpPr/>
          <p:nvPr/>
        </p:nvSpPr>
        <p:spPr>
          <a:xfrm>
            <a:off x="768096" y="3785616"/>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68096" y="3785616"/>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9264" y="3785616"/>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質問して答えてもらう</a:t>
            </a:r>
          </a:p>
        </p:txBody>
      </p:sp>
      <p:sp>
        <p:nvSpPr>
          <p:cNvPr id="17" name="Rounded Rectangle 16"/>
          <p:cNvSpPr/>
          <p:nvPr/>
        </p:nvSpPr>
        <p:spPr>
          <a:xfrm>
            <a:off x="768096" y="5010912"/>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68096" y="5010912"/>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9264" y="5010912"/>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都度キャッチボールが必要</a:t>
            </a:r>
          </a:p>
        </p:txBody>
      </p:sp>
      <p:sp>
        <p:nvSpPr>
          <p:cNvPr id="20" name="Rounded Rectangle 19"/>
          <p:cNvSpPr/>
          <p:nvPr/>
        </p:nvSpPr>
        <p:spPr>
          <a:xfrm>
            <a:off x="6278727" y="1883664"/>
            <a:ext cx="53460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6278727" y="1883664"/>
            <a:ext cx="5346039" cy="530352"/>
          </a:xfrm>
          <a:prstGeom prst="roundRect">
            <a:avLst>
              <a:gd name="adj" fmla="val 6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370167"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AIエージェント（今年〜）</a:t>
            </a:r>
          </a:p>
        </p:txBody>
      </p:sp>
      <p:sp>
        <p:nvSpPr>
          <p:cNvPr id="23" name="Rounded Rectangle 22"/>
          <p:cNvSpPr/>
          <p:nvPr/>
        </p:nvSpPr>
        <p:spPr>
          <a:xfrm>
            <a:off x="6479895" y="2560320"/>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479895" y="2560320"/>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681063" y="2560320"/>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Claude Code / Codex</a:t>
            </a:r>
          </a:p>
        </p:txBody>
      </p:sp>
      <p:sp>
        <p:nvSpPr>
          <p:cNvPr id="26" name="Rounded Rectangle 25"/>
          <p:cNvSpPr/>
          <p:nvPr/>
        </p:nvSpPr>
        <p:spPr>
          <a:xfrm>
            <a:off x="6479895" y="3785616"/>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79895" y="3785616"/>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81063" y="3785616"/>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目的だけ伝えれば自分で調べて完成させる</a:t>
            </a:r>
          </a:p>
        </p:txBody>
      </p:sp>
      <p:sp>
        <p:nvSpPr>
          <p:cNvPr id="29" name="Rounded Rectangle 28"/>
          <p:cNvSpPr/>
          <p:nvPr/>
        </p:nvSpPr>
        <p:spPr>
          <a:xfrm>
            <a:off x="6479895" y="5010912"/>
            <a:ext cx="4943703"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479895" y="5010912"/>
            <a:ext cx="64008" cy="1106423"/>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681063" y="5010912"/>
            <a:ext cx="4705959"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メールも見に行く／記憶を引き継ぐ</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3-2. 覚えておきたいAIツール</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大きく「対話型」「エージェント」「特化ツール」の3種類。有料でも月3,000円程度です。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658368" y="2889504"/>
            <a:ext cx="1828800" cy="822960"/>
          </a:xfrm>
          <a:prstGeom prst="roundRect">
            <a:avLst>
              <a:gd name="adj" fmla="val 9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368" y="2889504"/>
            <a:ext cx="1828800" cy="82296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覚えるAIツール</a:t>
            </a:r>
          </a:p>
        </p:txBody>
      </p:sp>
      <p:sp>
        <p:nvSpPr>
          <p:cNvPr id="10" name="Rounded Rectangle 9"/>
          <p:cNvSpPr/>
          <p:nvPr/>
        </p:nvSpPr>
        <p:spPr>
          <a:xfrm>
            <a:off x="4251100" y="2259874"/>
            <a:ext cx="1920240" cy="566928"/>
          </a:xfrm>
          <a:prstGeom prst="roundRect">
            <a:avLst>
              <a:gd name="adj" fmla="val 9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251100" y="2259874"/>
            <a:ext cx="1920240" cy="56692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26302B"/>
                </a:solidFill>
                <a:latin typeface="Yu Gothic"/>
                <a:ea typeface="Yu Gothic"/>
              </a:rPr>
              <a:t>対話型AI</a:t>
            </a:r>
          </a:p>
        </p:txBody>
      </p:sp>
      <p:cxnSp>
        <p:nvCxnSpPr>
          <p:cNvPr id="12" name="Connector 11"/>
          <p:cNvCxnSpPr/>
          <p:nvPr/>
        </p:nvCxnSpPr>
        <p:spPr>
          <a:xfrm>
            <a:off x="2487168" y="3300984"/>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3369134" y="2543338"/>
            <a:ext cx="0" cy="757646"/>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3369134" y="2543338"/>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9430207" y="2011680"/>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430207" y="2011680"/>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ChatGPT（OpenAI）</a:t>
            </a:r>
          </a:p>
        </p:txBody>
      </p:sp>
      <p:cxnSp>
        <p:nvCxnSpPr>
          <p:cNvPr id="17" name="Connector 16"/>
          <p:cNvCxnSpPr/>
          <p:nvPr/>
        </p:nvCxnSpPr>
        <p:spPr>
          <a:xfrm>
            <a:off x="6171340" y="2543338"/>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flipV="1">
            <a:off x="7800773" y="2164515"/>
            <a:ext cx="0" cy="378823"/>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7800773" y="2164515"/>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20" name="Rounded Rectangle 19"/>
          <p:cNvSpPr/>
          <p:nvPr/>
        </p:nvSpPr>
        <p:spPr>
          <a:xfrm>
            <a:off x="9430207" y="2390502"/>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430207" y="2390502"/>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Gemini（Google）</a:t>
            </a:r>
          </a:p>
        </p:txBody>
      </p:sp>
      <p:cxnSp>
        <p:nvCxnSpPr>
          <p:cNvPr id="22" name="Connector 21"/>
          <p:cNvCxnSpPr/>
          <p:nvPr/>
        </p:nvCxnSpPr>
        <p:spPr>
          <a:xfrm>
            <a:off x="6171340" y="2543338"/>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7800773" y="2543338"/>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24" name="Rounded Rectangle 23"/>
          <p:cNvSpPr/>
          <p:nvPr/>
        </p:nvSpPr>
        <p:spPr>
          <a:xfrm>
            <a:off x="9430207" y="2769325"/>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430207" y="2769325"/>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Claude（Anthropic）</a:t>
            </a:r>
          </a:p>
        </p:txBody>
      </p:sp>
      <p:cxnSp>
        <p:nvCxnSpPr>
          <p:cNvPr id="26" name="Connector 25"/>
          <p:cNvCxnSpPr/>
          <p:nvPr/>
        </p:nvCxnSpPr>
        <p:spPr>
          <a:xfrm>
            <a:off x="6171340" y="2543338"/>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a:off x="7800773" y="2543338"/>
            <a:ext cx="0" cy="378823"/>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7800773" y="2922161"/>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29" name="Rounded Rectangle 28"/>
          <p:cNvSpPr/>
          <p:nvPr/>
        </p:nvSpPr>
        <p:spPr>
          <a:xfrm>
            <a:off x="4251100" y="3206931"/>
            <a:ext cx="1920240" cy="566928"/>
          </a:xfrm>
          <a:prstGeom prst="roundRect">
            <a:avLst>
              <a:gd name="adj" fmla="val 9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4251100" y="3206931"/>
            <a:ext cx="1920240" cy="56692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26302B"/>
                </a:solidFill>
                <a:latin typeface="Yu Gothic"/>
                <a:ea typeface="Yu Gothic"/>
              </a:rPr>
              <a:t>AIエージェント</a:t>
            </a:r>
          </a:p>
        </p:txBody>
      </p:sp>
      <p:cxnSp>
        <p:nvCxnSpPr>
          <p:cNvPr id="31" name="Connector 30"/>
          <p:cNvCxnSpPr/>
          <p:nvPr/>
        </p:nvCxnSpPr>
        <p:spPr>
          <a:xfrm>
            <a:off x="2487168" y="3300984"/>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32" name="Connector 31"/>
          <p:cNvCxnSpPr/>
          <p:nvPr/>
        </p:nvCxnSpPr>
        <p:spPr>
          <a:xfrm>
            <a:off x="3369134" y="3300984"/>
            <a:ext cx="0" cy="189411"/>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33" name="Connector 32"/>
          <p:cNvCxnSpPr/>
          <p:nvPr/>
        </p:nvCxnSpPr>
        <p:spPr>
          <a:xfrm>
            <a:off x="3369134" y="3490395"/>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9430207" y="3148148"/>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9430207" y="3148148"/>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Claude Code</a:t>
            </a:r>
          </a:p>
        </p:txBody>
      </p:sp>
      <p:cxnSp>
        <p:nvCxnSpPr>
          <p:cNvPr id="36" name="Connector 35"/>
          <p:cNvCxnSpPr/>
          <p:nvPr/>
        </p:nvCxnSpPr>
        <p:spPr>
          <a:xfrm>
            <a:off x="6171340" y="3490395"/>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flipV="1">
            <a:off x="7800773" y="3300984"/>
            <a:ext cx="0" cy="189411"/>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38" name="Connector 37"/>
          <p:cNvCxnSpPr/>
          <p:nvPr/>
        </p:nvCxnSpPr>
        <p:spPr>
          <a:xfrm>
            <a:off x="7800773" y="3300984"/>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39" name="Rounded Rectangle 38"/>
          <p:cNvSpPr/>
          <p:nvPr/>
        </p:nvSpPr>
        <p:spPr>
          <a:xfrm>
            <a:off x="9430207" y="3526971"/>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9430207" y="3526971"/>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Codex（OpenAI）</a:t>
            </a:r>
          </a:p>
        </p:txBody>
      </p:sp>
      <p:cxnSp>
        <p:nvCxnSpPr>
          <p:cNvPr id="41" name="Connector 40"/>
          <p:cNvCxnSpPr/>
          <p:nvPr/>
        </p:nvCxnSpPr>
        <p:spPr>
          <a:xfrm>
            <a:off x="6171340" y="3490395"/>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42" name="Connector 41"/>
          <p:cNvCxnSpPr/>
          <p:nvPr/>
        </p:nvCxnSpPr>
        <p:spPr>
          <a:xfrm>
            <a:off x="7800773" y="3490395"/>
            <a:ext cx="0" cy="189411"/>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43" name="Connector 42"/>
          <p:cNvCxnSpPr/>
          <p:nvPr/>
        </p:nvCxnSpPr>
        <p:spPr>
          <a:xfrm>
            <a:off x="7800773" y="3679806"/>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44" name="Rounded Rectangle 43"/>
          <p:cNvSpPr/>
          <p:nvPr/>
        </p:nvSpPr>
        <p:spPr>
          <a:xfrm>
            <a:off x="4251100" y="3964577"/>
            <a:ext cx="1920240" cy="566928"/>
          </a:xfrm>
          <a:prstGeom prst="roundRect">
            <a:avLst>
              <a:gd name="adj" fmla="val 9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4251100" y="3964577"/>
            <a:ext cx="1920240" cy="56692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26302B"/>
                </a:solidFill>
                <a:latin typeface="Yu Gothic"/>
                <a:ea typeface="Yu Gothic"/>
              </a:rPr>
              <a:t>特化ツール</a:t>
            </a:r>
          </a:p>
        </p:txBody>
      </p:sp>
      <p:cxnSp>
        <p:nvCxnSpPr>
          <p:cNvPr id="46" name="Connector 45"/>
          <p:cNvCxnSpPr/>
          <p:nvPr/>
        </p:nvCxnSpPr>
        <p:spPr>
          <a:xfrm>
            <a:off x="2487168" y="3300984"/>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47" name="Connector 46"/>
          <p:cNvCxnSpPr/>
          <p:nvPr/>
        </p:nvCxnSpPr>
        <p:spPr>
          <a:xfrm>
            <a:off x="3369134" y="3300984"/>
            <a:ext cx="0" cy="947057"/>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48" name="Connector 47"/>
          <p:cNvCxnSpPr/>
          <p:nvPr/>
        </p:nvCxnSpPr>
        <p:spPr>
          <a:xfrm>
            <a:off x="3369134" y="4248041"/>
            <a:ext cx="881966" cy="0"/>
          </a:xfrm>
          <a:prstGeom prst="line">
            <a:avLst/>
          </a:prstGeom>
          <a:ln w="19050">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49" name="Rounded Rectangle 48"/>
          <p:cNvSpPr/>
          <p:nvPr/>
        </p:nvSpPr>
        <p:spPr>
          <a:xfrm>
            <a:off x="9430207" y="3905794"/>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9430207" y="3905794"/>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NotebookLM</a:t>
            </a:r>
          </a:p>
        </p:txBody>
      </p:sp>
      <p:cxnSp>
        <p:nvCxnSpPr>
          <p:cNvPr id="51" name="Connector 50"/>
          <p:cNvCxnSpPr/>
          <p:nvPr/>
        </p:nvCxnSpPr>
        <p:spPr>
          <a:xfrm>
            <a:off x="6171340" y="4248041"/>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52" name="Connector 51"/>
          <p:cNvCxnSpPr/>
          <p:nvPr/>
        </p:nvCxnSpPr>
        <p:spPr>
          <a:xfrm flipV="1">
            <a:off x="7800773" y="4058629"/>
            <a:ext cx="0" cy="189412"/>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53" name="Connector 52"/>
          <p:cNvCxnSpPr/>
          <p:nvPr/>
        </p:nvCxnSpPr>
        <p:spPr>
          <a:xfrm>
            <a:off x="7800773" y="4058629"/>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54" name="Rounded Rectangle 53"/>
          <p:cNvSpPr/>
          <p:nvPr/>
        </p:nvSpPr>
        <p:spPr>
          <a:xfrm>
            <a:off x="9430207" y="4284617"/>
            <a:ext cx="2011680" cy="305670"/>
          </a:xfrm>
          <a:prstGeom prst="roundRect">
            <a:avLst>
              <a:gd name="adj" fmla="val 9000"/>
            </a:avLst>
          </a:prstGeom>
          <a:solidFill>
            <a:srgbClr val="FFFDF8"/>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9430207" y="4284617"/>
            <a:ext cx="2011680" cy="305670"/>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26302B"/>
                </a:solidFill>
                <a:latin typeface="Yu Gothic"/>
                <a:ea typeface="Yu Gothic"/>
              </a:rPr>
              <a:t>画像・動画・作曲</a:t>
            </a:r>
          </a:p>
        </p:txBody>
      </p:sp>
      <p:cxnSp>
        <p:nvCxnSpPr>
          <p:cNvPr id="56" name="Connector 55"/>
          <p:cNvCxnSpPr/>
          <p:nvPr/>
        </p:nvCxnSpPr>
        <p:spPr>
          <a:xfrm>
            <a:off x="6171340" y="4248041"/>
            <a:ext cx="1629433"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57" name="Connector 56"/>
          <p:cNvCxnSpPr/>
          <p:nvPr/>
        </p:nvCxnSpPr>
        <p:spPr>
          <a:xfrm>
            <a:off x="7800773" y="4248041"/>
            <a:ext cx="0" cy="189411"/>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cxnSp>
        <p:nvCxnSpPr>
          <p:cNvPr id="58" name="Connector 57"/>
          <p:cNvCxnSpPr/>
          <p:nvPr/>
        </p:nvCxnSpPr>
        <p:spPr>
          <a:xfrm>
            <a:off x="7800773" y="4437452"/>
            <a:ext cx="1629434" cy="0"/>
          </a:xfrm>
          <a:prstGeom prst="line">
            <a:avLst/>
          </a:prstGeom>
          <a:ln w="15875">
            <a:solidFill>
              <a:srgbClr val="E5E0D2"/>
            </a:solidFill>
          </a:ln>
          <a:effectLst/>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886968" y="4901183"/>
            <a:ext cx="10417759" cy="1362455"/>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私の最近のおすすめはClaude。まず試して、合わなければ無料に戻せばよい</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今年〜来年、OpenAI・Anthropicはどちらも上場（IPO）予定</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3-3. デモ実演①②</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まずこの2つを実際に操作してお見せします。今日は全部で5つ、要所で実演します。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2157252"/>
            <a:ext cx="5391759" cy="1189451"/>
          </a:xfrm>
          <a:prstGeom prst="roundRect">
            <a:avLst>
              <a:gd name="adj" fmla="val 10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405969"/>
            <a:ext cx="5245455" cy="88587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ChatGPTと音声会話</a:t>
            </a:r>
          </a:p>
          <a:p>
            <a:pPr algn="ctr">
              <a:lnSpc>
                <a:spcPct val="105000"/>
              </a:lnSpc>
              <a:spcBef>
                <a:spcPts val="0"/>
              </a:spcBef>
              <a:spcAft>
                <a:spcPts val="100"/>
              </a:spcAft>
            </a:pPr>
            <a:r>
              <a:rPr sz="1600" b="0">
                <a:solidFill>
                  <a:srgbClr val="26302B"/>
                </a:solidFill>
                <a:latin typeface="Yu Gothic"/>
                <a:ea typeface="Yu Gothic"/>
              </a:rPr>
              <a:t>健康について聞いてみる</a:t>
            </a:r>
          </a:p>
        </p:txBody>
      </p:sp>
      <p:sp>
        <p:nvSpPr>
          <p:cNvPr id="10" name="Oval 9"/>
          <p:cNvSpPr/>
          <p:nvPr/>
        </p:nvSpPr>
        <p:spPr>
          <a:xfrm>
            <a:off x="3014090" y="1883663"/>
            <a:ext cx="497433" cy="497433"/>
          </a:xfrm>
          <a:prstGeom prst="ellipse">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014090" y="1883663"/>
            <a:ext cx="497433" cy="497433"/>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414" b="1">
                <a:solidFill>
                  <a:srgbClr val="FFFDF8"/>
                </a:solidFill>
                <a:latin typeface="Yu Gothic"/>
                <a:ea typeface="Yu Gothic"/>
              </a:rPr>
              <a:t>1</a:t>
            </a:r>
          </a:p>
        </p:txBody>
      </p:sp>
      <p:sp>
        <p:nvSpPr>
          <p:cNvPr id="12" name="Right Arrow 11"/>
          <p:cNvSpPr/>
          <p:nvPr/>
        </p:nvSpPr>
        <p:spPr>
          <a:xfrm>
            <a:off x="5986119" y="2633106"/>
            <a:ext cx="219456" cy="237744"/>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6233007" y="2157252"/>
            <a:ext cx="5391759" cy="1189451"/>
          </a:xfrm>
          <a:prstGeom prst="roundRect">
            <a:avLst>
              <a:gd name="adj" fmla="val 10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6159" y="2405969"/>
            <a:ext cx="5245455" cy="88587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NotebookLM</a:t>
            </a:r>
          </a:p>
          <a:p>
            <a:pPr algn="ctr">
              <a:lnSpc>
                <a:spcPct val="105000"/>
              </a:lnSpc>
              <a:spcBef>
                <a:spcPts val="0"/>
              </a:spcBef>
              <a:spcAft>
                <a:spcPts val="100"/>
              </a:spcAft>
            </a:pPr>
            <a:r>
              <a:rPr sz="1600" b="0">
                <a:solidFill>
                  <a:srgbClr val="26302B"/>
                </a:solidFill>
                <a:latin typeface="Yu Gothic"/>
                <a:ea typeface="Yu Gothic"/>
              </a:rPr>
              <a:t>情報からプレゼンを作る</a:t>
            </a:r>
          </a:p>
        </p:txBody>
      </p:sp>
      <p:sp>
        <p:nvSpPr>
          <p:cNvPr id="15" name="Oval 14"/>
          <p:cNvSpPr/>
          <p:nvPr/>
        </p:nvSpPr>
        <p:spPr>
          <a:xfrm>
            <a:off x="8680170" y="1883663"/>
            <a:ext cx="497433" cy="497433"/>
          </a:xfrm>
          <a:prstGeom prst="ellipse">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0170" y="1883663"/>
            <a:ext cx="497433" cy="497433"/>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414" b="1">
                <a:solidFill>
                  <a:srgbClr val="FFFDF8"/>
                </a:solidFill>
                <a:latin typeface="Yu Gothic"/>
                <a:ea typeface="Yu Gothic"/>
              </a:rPr>
              <a:t>2</a:t>
            </a:r>
          </a:p>
        </p:txBody>
      </p:sp>
      <p:sp>
        <p:nvSpPr>
          <p:cNvPr id="17" name="TextBox 16"/>
          <p:cNvSpPr txBox="1"/>
          <p:nvPr/>
        </p:nvSpPr>
        <p:spPr>
          <a:xfrm>
            <a:off x="566928" y="3575304"/>
            <a:ext cx="11057839" cy="292608"/>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この後の実演（③〜⑤）</a:t>
            </a:r>
          </a:p>
        </p:txBody>
      </p:sp>
      <p:sp>
        <p:nvSpPr>
          <p:cNvPr id="18" name="Rounded Rectangle 17"/>
          <p:cNvSpPr/>
          <p:nvPr/>
        </p:nvSpPr>
        <p:spPr>
          <a:xfrm>
            <a:off x="566928" y="3941064"/>
            <a:ext cx="11057839" cy="68884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13232" y="3941064"/>
            <a:ext cx="10765231" cy="68884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③ 健康データを読み込ませて分析（第4章）</a:t>
            </a:r>
          </a:p>
        </p:txBody>
      </p:sp>
      <p:sp>
        <p:nvSpPr>
          <p:cNvPr id="20" name="Rounded Rectangle 19"/>
          <p:cNvSpPr/>
          <p:nvPr/>
        </p:nvSpPr>
        <p:spPr>
          <a:xfrm>
            <a:off x="566928" y="4757928"/>
            <a:ext cx="11057839" cy="68884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13232" y="4757928"/>
            <a:ext cx="10765231" cy="68884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④ AIで受験校をさがす（第6章）</a:t>
            </a:r>
          </a:p>
        </p:txBody>
      </p:sp>
      <p:sp>
        <p:nvSpPr>
          <p:cNvPr id="22" name="Rounded Rectangle 21"/>
          <p:cNvSpPr/>
          <p:nvPr/>
        </p:nvSpPr>
        <p:spPr>
          <a:xfrm>
            <a:off x="566928" y="5574791"/>
            <a:ext cx="11057839" cy="68884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13232" y="5574791"/>
            <a:ext cx="10765231" cy="68884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⑤ 介護は皆さんのスマホで試す（第7章）</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4</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AIとお金・AIと健康</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身近な入り口として</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4-1. AIとお金</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MoneyForwardの資産データをAIに読み込ませ、ポートフォリオ（資産配分）の助言をもらっています。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2283256"/>
            <a:ext cx="11057839" cy="729691"/>
          </a:xfrm>
          <a:prstGeom prst="roundRect">
            <a:avLst>
              <a:gd name="adj" fmla="val 50000"/>
            </a:avLst>
          </a:prstGeom>
          <a:solidFill>
            <a:srgbClr val="E5E0D2"/>
          </a:solidFill>
          <a:ln w="15875">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698272" y="2385413"/>
            <a:ext cx="525377" cy="525377"/>
          </a:xfrm>
          <a:prstGeom prst="ellipse">
            <a:avLst/>
          </a:prstGeom>
          <a:solidFill>
            <a:srgbClr val="1E3A2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98272" y="2385413"/>
            <a:ext cx="525377" cy="525377"/>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78" b="1">
                <a:solidFill>
                  <a:srgbClr val="FFFDF8"/>
                </a:solidFill>
                <a:latin typeface="Yu Gothic"/>
                <a:ea typeface="Yu Gothic"/>
              </a:rPr>
              <a:t>1</a:t>
            </a:r>
          </a:p>
        </p:txBody>
      </p:sp>
      <p:sp>
        <p:nvSpPr>
          <p:cNvPr id="11" name="Right Arrow 10"/>
          <p:cNvSpPr/>
          <p:nvPr/>
        </p:nvSpPr>
        <p:spPr>
          <a:xfrm>
            <a:off x="3418676" y="2586654"/>
            <a:ext cx="219456" cy="122895"/>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66928" y="3067812"/>
            <a:ext cx="788066" cy="50292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100" b="1">
                <a:solidFill>
                  <a:srgbClr val="1E3A2F"/>
                </a:solidFill>
                <a:latin typeface="Yu Gothic"/>
                <a:ea typeface="Yu Gothic"/>
              </a:rPr>
              <a:t>データ集約</a:t>
            </a:r>
          </a:p>
          <a:p>
            <a:pPr algn="ctr">
              <a:lnSpc>
                <a:spcPct val="105000"/>
              </a:lnSpc>
              <a:spcBef>
                <a:spcPts val="0"/>
              </a:spcBef>
              <a:spcAft>
                <a:spcPts val="100"/>
              </a:spcAft>
            </a:pPr>
            <a:r>
              <a:rPr sz="950" b="0">
                <a:solidFill>
                  <a:srgbClr val="6F7A72"/>
                </a:solidFill>
                <a:latin typeface="Yu Gothic"/>
                <a:ea typeface="Yu Gothic"/>
              </a:rPr>
              <a:t>家計簿アプリ</a:t>
            </a:r>
          </a:p>
        </p:txBody>
      </p:sp>
      <p:sp>
        <p:nvSpPr>
          <p:cNvPr id="13" name="Oval 12"/>
          <p:cNvSpPr/>
          <p:nvPr/>
        </p:nvSpPr>
        <p:spPr>
          <a:xfrm>
            <a:off x="5833158" y="2385413"/>
            <a:ext cx="525377" cy="525377"/>
          </a:xfrm>
          <a:prstGeom prst="ellipse">
            <a:avLst/>
          </a:prstGeom>
          <a:solidFill>
            <a:srgbClr val="1E3A2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33158" y="2385413"/>
            <a:ext cx="525377" cy="525377"/>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78" b="1">
                <a:solidFill>
                  <a:srgbClr val="FFFDF8"/>
                </a:solidFill>
                <a:latin typeface="Yu Gothic"/>
                <a:ea typeface="Yu Gothic"/>
              </a:rPr>
              <a:t>2</a:t>
            </a:r>
          </a:p>
        </p:txBody>
      </p:sp>
      <p:sp>
        <p:nvSpPr>
          <p:cNvPr id="15" name="Right Arrow 14"/>
          <p:cNvSpPr/>
          <p:nvPr/>
        </p:nvSpPr>
        <p:spPr>
          <a:xfrm>
            <a:off x="8553562" y="2586654"/>
            <a:ext cx="219456" cy="122895"/>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363452" y="3067812"/>
            <a:ext cx="3464789" cy="50292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100" b="1">
                <a:solidFill>
                  <a:srgbClr val="1E3A2F"/>
                </a:solidFill>
                <a:latin typeface="Yu Gothic"/>
                <a:ea typeface="Yu Gothic"/>
              </a:rPr>
              <a:t>AIに読込む</a:t>
            </a:r>
          </a:p>
          <a:p>
            <a:pPr algn="ctr">
              <a:lnSpc>
                <a:spcPct val="105000"/>
              </a:lnSpc>
              <a:spcBef>
                <a:spcPts val="0"/>
              </a:spcBef>
              <a:spcAft>
                <a:spcPts val="100"/>
              </a:spcAft>
            </a:pPr>
            <a:r>
              <a:rPr sz="950" b="0">
                <a:solidFill>
                  <a:srgbClr val="6F7A72"/>
                </a:solidFill>
                <a:latin typeface="Yu Gothic"/>
                <a:ea typeface="Yu Gothic"/>
              </a:rPr>
              <a:t>資産・株・口座</a:t>
            </a:r>
          </a:p>
        </p:txBody>
      </p:sp>
      <p:sp>
        <p:nvSpPr>
          <p:cNvPr id="17" name="Oval 16"/>
          <p:cNvSpPr/>
          <p:nvPr/>
        </p:nvSpPr>
        <p:spPr>
          <a:xfrm>
            <a:off x="10968044" y="2385413"/>
            <a:ext cx="525377" cy="525377"/>
          </a:xfrm>
          <a:prstGeom prst="ellipse">
            <a:avLst/>
          </a:prstGeom>
          <a:solidFill>
            <a:srgbClr val="B08D3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968045" y="2385413"/>
            <a:ext cx="525377" cy="525377"/>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78" b="1">
                <a:solidFill>
                  <a:srgbClr val="26302B"/>
                </a:solidFill>
                <a:latin typeface="Yu Gothic"/>
                <a:ea typeface="Yu Gothic"/>
              </a:rPr>
              <a:t>3</a:t>
            </a:r>
          </a:p>
        </p:txBody>
      </p:sp>
      <p:sp>
        <p:nvSpPr>
          <p:cNvPr id="19" name="TextBox 18"/>
          <p:cNvSpPr txBox="1"/>
          <p:nvPr/>
        </p:nvSpPr>
        <p:spPr>
          <a:xfrm>
            <a:off x="10836700" y="3067812"/>
            <a:ext cx="788066" cy="50292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100" b="1">
                <a:solidFill>
                  <a:srgbClr val="1E3A2F"/>
                </a:solidFill>
                <a:latin typeface="Yu Gothic"/>
                <a:ea typeface="Yu Gothic"/>
              </a:rPr>
              <a:t>投資助言</a:t>
            </a:r>
          </a:p>
          <a:p>
            <a:pPr algn="ctr">
              <a:lnSpc>
                <a:spcPct val="105000"/>
              </a:lnSpc>
              <a:spcBef>
                <a:spcPts val="0"/>
              </a:spcBef>
              <a:spcAft>
                <a:spcPts val="100"/>
              </a:spcAft>
            </a:pPr>
            <a:r>
              <a:rPr sz="950" b="0">
                <a:solidFill>
                  <a:srgbClr val="6F7A72"/>
                </a:solidFill>
                <a:latin typeface="Yu Gothic"/>
                <a:ea typeface="Yu Gothic"/>
              </a:rPr>
              <a:t>売買の参考に</a:t>
            </a:r>
          </a:p>
        </p:txBody>
      </p:sp>
      <p:sp>
        <p:nvSpPr>
          <p:cNvPr id="20" name="Rounded Rectangle 19"/>
          <p:cNvSpPr/>
          <p:nvPr/>
        </p:nvSpPr>
        <p:spPr>
          <a:xfrm>
            <a:off x="566928" y="3849624"/>
            <a:ext cx="11057839" cy="7193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13232" y="3849624"/>
            <a:ext cx="10765231" cy="7193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MoneyForwardで資産・株式・銀行口座の情報を集約し、AIに読み込ませて分析</a:t>
            </a:r>
          </a:p>
        </p:txBody>
      </p:sp>
      <p:sp>
        <p:nvSpPr>
          <p:cNvPr id="22" name="Rounded Rectangle 21"/>
          <p:cNvSpPr/>
          <p:nvPr/>
        </p:nvSpPr>
        <p:spPr>
          <a:xfrm>
            <a:off x="566928" y="4696968"/>
            <a:ext cx="11057839" cy="7193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13232" y="4696968"/>
            <a:ext cx="10765231" cy="7193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ポートフォリオの偏り（債券比率など）や売買のタイミングの参考意見をもらう</a:t>
            </a:r>
          </a:p>
        </p:txBody>
      </p:sp>
      <p:sp>
        <p:nvSpPr>
          <p:cNvPr id="24" name="Rounded Rectangle 23"/>
          <p:cNvSpPr/>
          <p:nvPr/>
        </p:nvSpPr>
        <p:spPr>
          <a:xfrm>
            <a:off x="566928" y="5544311"/>
            <a:ext cx="11057839" cy="7193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713232" y="5544311"/>
            <a:ext cx="10765231" cy="7193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AI関連株（NVIDIA、台湾のTSMC等）が米国株を牽引。今年〜来年はOpenAI・Anthropicも上場予定</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4-2. AIと健康</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大腸・血液・体重など複数の健康データをまとめてAIに管理してもらっています。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5086606"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95528" y="2048256"/>
            <a:ext cx="4629406" cy="402336"/>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AIで一元管理（健康データ）</a:t>
            </a:r>
          </a:p>
        </p:txBody>
      </p:sp>
      <p:cxnSp>
        <p:nvCxnSpPr>
          <p:cNvPr id="10" name="Connector 9"/>
          <p:cNvCxnSpPr/>
          <p:nvPr/>
        </p:nvCxnSpPr>
        <p:spPr>
          <a:xfrm flipV="1">
            <a:off x="3110231" y="2920593"/>
            <a:ext cx="0" cy="1358799"/>
          </a:xfrm>
          <a:prstGeom prst="line">
            <a:avLst/>
          </a:prstGeom>
          <a:ln w="22225">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3110231" y="4279392"/>
            <a:ext cx="1621315" cy="679399"/>
          </a:xfrm>
          <a:prstGeom prst="line">
            <a:avLst/>
          </a:prstGeom>
          <a:ln w="22225">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H="1">
            <a:off x="1488915" y="4279392"/>
            <a:ext cx="1621316" cy="679399"/>
          </a:xfrm>
          <a:prstGeom prst="line">
            <a:avLst/>
          </a:prstGeom>
          <a:ln w="2222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2583537" y="3752698"/>
            <a:ext cx="1053388" cy="1053388"/>
          </a:xfrm>
          <a:prstGeom prst="ellipse">
            <a:avLst/>
          </a:prstGeom>
          <a:solidFill>
            <a:srgbClr val="1E3A2F"/>
          </a:solidFill>
          <a:ln w="2540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557201" y="3752697"/>
            <a:ext cx="1106058" cy="105338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00" b="1">
                <a:solidFill>
                  <a:srgbClr val="FFFDF8"/>
                </a:solidFill>
                <a:latin typeface="Yu Gothic"/>
                <a:ea typeface="Yu Gothic"/>
              </a:rPr>
              <a:t>AIで</a:t>
            </a:r>
          </a:p>
          <a:p>
            <a:pPr algn="ctr">
              <a:lnSpc>
                <a:spcPct val="105000"/>
              </a:lnSpc>
              <a:spcBef>
                <a:spcPts val="0"/>
              </a:spcBef>
              <a:spcAft>
                <a:spcPts val="100"/>
              </a:spcAft>
            </a:pPr>
            <a:r>
              <a:rPr sz="1600" b="1">
                <a:solidFill>
                  <a:srgbClr val="FFFDF8"/>
                </a:solidFill>
                <a:latin typeface="Yu Gothic"/>
                <a:ea typeface="Yu Gothic"/>
              </a:rPr>
              <a:t>健康管理</a:t>
            </a:r>
          </a:p>
        </p:txBody>
      </p:sp>
      <p:sp>
        <p:nvSpPr>
          <p:cNvPr id="15" name="Oval 14"/>
          <p:cNvSpPr/>
          <p:nvPr/>
        </p:nvSpPr>
        <p:spPr>
          <a:xfrm>
            <a:off x="2759101" y="2569463"/>
            <a:ext cx="702259" cy="702259"/>
          </a:xfrm>
          <a:prstGeom prst="ellipse">
            <a:avLst/>
          </a:prstGeom>
          <a:solidFill>
            <a:srgbClr val="E5E0D2"/>
          </a:solidFill>
          <a:ln w="1905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2759101" y="2569464"/>
            <a:ext cx="702259" cy="702259"/>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00" b="1">
                <a:solidFill>
                  <a:srgbClr val="26302B"/>
                </a:solidFill>
                <a:latin typeface="Yu Gothic"/>
                <a:ea typeface="Yu Gothic"/>
              </a:rPr>
              <a:t>大腸</a:t>
            </a:r>
          </a:p>
        </p:txBody>
      </p:sp>
      <p:sp>
        <p:nvSpPr>
          <p:cNvPr id="17" name="Oval 16"/>
          <p:cNvSpPr/>
          <p:nvPr/>
        </p:nvSpPr>
        <p:spPr>
          <a:xfrm>
            <a:off x="4380416" y="4607661"/>
            <a:ext cx="702259" cy="702259"/>
          </a:xfrm>
          <a:prstGeom prst="ellipse">
            <a:avLst/>
          </a:prstGeom>
          <a:solidFill>
            <a:srgbClr val="E5E0D2"/>
          </a:solidFill>
          <a:ln w="1905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380416" y="4607661"/>
            <a:ext cx="702259" cy="702259"/>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00" b="1">
                <a:solidFill>
                  <a:srgbClr val="26302B"/>
                </a:solidFill>
                <a:latin typeface="Yu Gothic"/>
                <a:ea typeface="Yu Gothic"/>
              </a:rPr>
              <a:t>血液</a:t>
            </a:r>
          </a:p>
        </p:txBody>
      </p:sp>
      <p:sp>
        <p:nvSpPr>
          <p:cNvPr id="19" name="Oval 18"/>
          <p:cNvSpPr/>
          <p:nvPr/>
        </p:nvSpPr>
        <p:spPr>
          <a:xfrm>
            <a:off x="1137785" y="4607661"/>
            <a:ext cx="702259" cy="702259"/>
          </a:xfrm>
          <a:prstGeom prst="ellipse">
            <a:avLst/>
          </a:prstGeom>
          <a:solidFill>
            <a:srgbClr val="E5E0D2"/>
          </a:solidFill>
          <a:ln w="1905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137786" y="4607661"/>
            <a:ext cx="702259" cy="702259"/>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00" b="1">
                <a:solidFill>
                  <a:srgbClr val="26302B"/>
                </a:solidFill>
                <a:latin typeface="Yu Gothic"/>
                <a:ea typeface="Yu Gothic"/>
              </a:rPr>
              <a:t>体重</a:t>
            </a:r>
          </a:p>
        </p:txBody>
      </p:sp>
      <p:sp>
        <p:nvSpPr>
          <p:cNvPr id="21" name="Rounded Rectangle 20"/>
          <p:cNvSpPr/>
          <p:nvPr/>
        </p:nvSpPr>
        <p:spPr>
          <a:xfrm>
            <a:off x="5973574" y="1883664"/>
            <a:ext cx="5651193"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5973574" y="1883664"/>
            <a:ext cx="5651193"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174742" y="1883664"/>
            <a:ext cx="5248857"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ポイント</a:t>
            </a:r>
          </a:p>
        </p:txBody>
      </p:sp>
      <p:sp>
        <p:nvSpPr>
          <p:cNvPr id="24" name="Rounded Rectangle 23"/>
          <p:cNvSpPr/>
          <p:nvPr/>
        </p:nvSpPr>
        <p:spPr>
          <a:xfrm>
            <a:off x="6156454" y="2450592"/>
            <a:ext cx="5285433"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6156454" y="245059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357622" y="2450592"/>
            <a:ext cx="4937961"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大腸に家族歴のリスク→毎年内視鏡検査</a:t>
            </a:r>
          </a:p>
        </p:txBody>
      </p:sp>
      <p:sp>
        <p:nvSpPr>
          <p:cNvPr id="27" name="Rounded Rectangle 26"/>
          <p:cNvSpPr/>
          <p:nvPr/>
        </p:nvSpPr>
        <p:spPr>
          <a:xfrm>
            <a:off x="6156454" y="3399282"/>
            <a:ext cx="5285433"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6156454" y="339928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357622" y="3399282"/>
            <a:ext cx="4937961"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尿酸値・血糖値・体重（アプリ連携）もAIに読ませて管理</a:t>
            </a:r>
          </a:p>
        </p:txBody>
      </p:sp>
      <p:sp>
        <p:nvSpPr>
          <p:cNvPr id="30" name="Rounded Rectangle 29"/>
          <p:cNvSpPr/>
          <p:nvPr/>
        </p:nvSpPr>
        <p:spPr>
          <a:xfrm>
            <a:off x="6156454" y="4347971"/>
            <a:ext cx="5285433"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6156454" y="434797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357622" y="4347971"/>
            <a:ext cx="4937961"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健康・金融情報のAI活用は自己責任の判断で</a:t>
            </a:r>
          </a:p>
        </p:txBody>
      </p:sp>
      <p:sp>
        <p:nvSpPr>
          <p:cNvPr id="33" name="Rounded Rectangle 32"/>
          <p:cNvSpPr/>
          <p:nvPr/>
        </p:nvSpPr>
        <p:spPr>
          <a:xfrm>
            <a:off x="6156454" y="5296661"/>
            <a:ext cx="5285433"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6156454" y="529666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357622" y="5296661"/>
            <a:ext cx="4937961"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デモ③：「次の3か月でやるべきこと」を一つだけAIに聞く</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5. 著書4冊の紹介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いずれもAIを活用して執筆しました。Amazonで販売中です。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11057839" cy="971549"/>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66928" y="1883664"/>
            <a:ext cx="82296" cy="971549"/>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841247" y="2097405"/>
            <a:ext cx="566928" cy="544068"/>
          </a:xfrm>
          <a:prstGeom prst="roundRect">
            <a:avLst>
              <a:gd name="adj" fmla="val 8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41247" y="2097405"/>
            <a:ext cx="566928" cy="54406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B08D3F"/>
                </a:solidFill>
                <a:latin typeface="Yu Gothic"/>
                <a:ea typeface="Yu Gothic"/>
              </a:rPr>
              <a:t>1</a:t>
            </a:r>
          </a:p>
        </p:txBody>
      </p:sp>
      <p:sp>
        <p:nvSpPr>
          <p:cNvPr id="12" name="TextBox 11"/>
          <p:cNvSpPr txBox="1"/>
          <p:nvPr/>
        </p:nvSpPr>
        <p:spPr>
          <a:xfrm>
            <a:off x="1618488" y="1883664"/>
            <a:ext cx="3108960"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旅行記</a:t>
            </a:r>
          </a:p>
        </p:txBody>
      </p:sp>
      <p:sp>
        <p:nvSpPr>
          <p:cNvPr id="13" name="TextBox 12"/>
          <p:cNvSpPr txBox="1"/>
          <p:nvPr/>
        </p:nvSpPr>
        <p:spPr>
          <a:xfrm>
            <a:off x="4864608" y="1883664"/>
            <a:ext cx="6485839"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野沢温泉スキー旅行（ベトナムの名店もAIで調べて訪問）</a:t>
            </a:r>
          </a:p>
        </p:txBody>
      </p:sp>
      <p:sp>
        <p:nvSpPr>
          <p:cNvPr id="14" name="Rounded Rectangle 13"/>
          <p:cNvSpPr/>
          <p:nvPr/>
        </p:nvSpPr>
        <p:spPr>
          <a:xfrm>
            <a:off x="566928" y="3019806"/>
            <a:ext cx="11057839" cy="971549"/>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566928" y="3019806"/>
            <a:ext cx="82296" cy="971549"/>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841247" y="3233547"/>
            <a:ext cx="566928" cy="544068"/>
          </a:xfrm>
          <a:prstGeom prst="roundRect">
            <a:avLst>
              <a:gd name="adj" fmla="val 8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41247" y="3233547"/>
            <a:ext cx="566928" cy="54406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B08D3F"/>
                </a:solidFill>
                <a:latin typeface="Yu Gothic"/>
                <a:ea typeface="Yu Gothic"/>
              </a:rPr>
              <a:t>2</a:t>
            </a:r>
          </a:p>
        </p:txBody>
      </p:sp>
      <p:sp>
        <p:nvSpPr>
          <p:cNvPr id="18" name="TextBox 17"/>
          <p:cNvSpPr txBox="1"/>
          <p:nvPr/>
        </p:nvSpPr>
        <p:spPr>
          <a:xfrm>
            <a:off x="1618488" y="3019806"/>
            <a:ext cx="3108960"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娘への手紙</a:t>
            </a:r>
          </a:p>
        </p:txBody>
      </p:sp>
      <p:sp>
        <p:nvSpPr>
          <p:cNvPr id="19" name="TextBox 18"/>
          <p:cNvSpPr txBox="1"/>
          <p:nvPr/>
        </p:nvSpPr>
        <p:spPr>
          <a:xfrm>
            <a:off x="4864608" y="3019806"/>
            <a:ext cx="6485839"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就職氷河期世代の父から</a:t>
            </a:r>
          </a:p>
        </p:txBody>
      </p:sp>
      <p:sp>
        <p:nvSpPr>
          <p:cNvPr id="20" name="Rounded Rectangle 19"/>
          <p:cNvSpPr/>
          <p:nvPr/>
        </p:nvSpPr>
        <p:spPr>
          <a:xfrm>
            <a:off x="566928" y="4155948"/>
            <a:ext cx="11057839" cy="971549"/>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155948"/>
            <a:ext cx="82296" cy="971549"/>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7" y="4369689"/>
            <a:ext cx="566928" cy="544068"/>
          </a:xfrm>
          <a:prstGeom prst="roundRect">
            <a:avLst>
              <a:gd name="adj" fmla="val 8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7" y="4369689"/>
            <a:ext cx="566928" cy="54406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B08D3F"/>
                </a:solidFill>
                <a:latin typeface="Yu Gothic"/>
                <a:ea typeface="Yu Gothic"/>
              </a:rPr>
              <a:t>3</a:t>
            </a:r>
          </a:p>
        </p:txBody>
      </p:sp>
      <p:sp>
        <p:nvSpPr>
          <p:cNvPr id="24" name="TextBox 23"/>
          <p:cNvSpPr txBox="1"/>
          <p:nvPr/>
        </p:nvSpPr>
        <p:spPr>
          <a:xfrm>
            <a:off x="1618488" y="4155948"/>
            <a:ext cx="3108960"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政治×AI</a:t>
            </a:r>
          </a:p>
        </p:txBody>
      </p:sp>
      <p:sp>
        <p:nvSpPr>
          <p:cNvPr id="25" name="TextBox 24"/>
          <p:cNvSpPr txBox="1"/>
          <p:nvPr/>
        </p:nvSpPr>
        <p:spPr>
          <a:xfrm>
            <a:off x="4864608" y="4155948"/>
            <a:ext cx="6485839"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選挙管理委員会の経験から</a:t>
            </a:r>
          </a:p>
        </p:txBody>
      </p:sp>
      <p:sp>
        <p:nvSpPr>
          <p:cNvPr id="26" name="Rounded Rectangle 25"/>
          <p:cNvSpPr/>
          <p:nvPr/>
        </p:nvSpPr>
        <p:spPr>
          <a:xfrm>
            <a:off x="566928" y="5292090"/>
            <a:ext cx="11057839" cy="971549"/>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566928" y="5292090"/>
            <a:ext cx="82296" cy="971549"/>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841247" y="5505830"/>
            <a:ext cx="566928" cy="544068"/>
          </a:xfrm>
          <a:prstGeom prst="roundRect">
            <a:avLst>
              <a:gd name="adj" fmla="val 8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841247" y="5505830"/>
            <a:ext cx="566928" cy="54406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B08D3F"/>
                </a:solidFill>
                <a:latin typeface="Yu Gothic"/>
                <a:ea typeface="Yu Gothic"/>
              </a:rPr>
              <a:t>4</a:t>
            </a:r>
          </a:p>
        </p:txBody>
      </p:sp>
      <p:sp>
        <p:nvSpPr>
          <p:cNvPr id="30" name="TextBox 29"/>
          <p:cNvSpPr txBox="1"/>
          <p:nvPr/>
        </p:nvSpPr>
        <p:spPr>
          <a:xfrm>
            <a:off x="1618488" y="5292090"/>
            <a:ext cx="3108960"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近未来小説</a:t>
            </a:r>
          </a:p>
        </p:txBody>
      </p:sp>
      <p:sp>
        <p:nvSpPr>
          <p:cNvPr id="31" name="TextBox 30"/>
          <p:cNvSpPr txBox="1"/>
          <p:nvPr/>
        </p:nvSpPr>
        <p:spPr>
          <a:xfrm>
            <a:off x="4864608" y="5292090"/>
            <a:ext cx="6485839" cy="97154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AIに支配された社会を描く</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本日のゴール</a:t>
            </a:r>
          </a:p>
        </p:txBody>
      </p:sp>
      <p:sp>
        <p:nvSpPr>
          <p:cNvPr id="5" name="TextBox 4"/>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6" name="Rounded Rectangle 5"/>
          <p:cNvSpPr/>
          <p:nvPr/>
        </p:nvSpPr>
        <p:spPr>
          <a:xfrm>
            <a:off x="566928" y="2221991"/>
            <a:ext cx="11057839" cy="777240"/>
          </a:xfrm>
          <a:prstGeom prst="roundRect">
            <a:avLst>
              <a:gd name="adj" fmla="val 5000"/>
            </a:avLst>
          </a:prstGeom>
          <a:solidFill>
            <a:srgbClr val="E5E0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822960" y="2455163"/>
            <a:ext cx="310896" cy="310896"/>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2455163"/>
            <a:ext cx="310896" cy="310896"/>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a:t>
            </a:r>
          </a:p>
        </p:txBody>
      </p:sp>
      <p:sp>
        <p:nvSpPr>
          <p:cNvPr id="9" name="TextBox 8"/>
          <p:cNvSpPr txBox="1"/>
          <p:nvPr/>
        </p:nvSpPr>
        <p:spPr>
          <a:xfrm>
            <a:off x="1344168" y="2221991"/>
            <a:ext cx="10051999" cy="7772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見積書・過去問など"書類"をAIに読ませて比較・要約できるようになる</a:t>
            </a:r>
          </a:p>
        </p:txBody>
      </p:sp>
      <p:sp>
        <p:nvSpPr>
          <p:cNvPr id="10" name="Rounded Rectangle 9"/>
          <p:cNvSpPr/>
          <p:nvPr/>
        </p:nvSpPr>
        <p:spPr>
          <a:xfrm>
            <a:off x="566928" y="3108959"/>
            <a:ext cx="11057839" cy="777240"/>
          </a:xfrm>
          <a:prstGeom prst="roundRect">
            <a:avLst>
              <a:gd name="adj" fmla="val 5000"/>
            </a:avLst>
          </a:prstGeom>
          <a:solidFill>
            <a:srgbClr val="E5E0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822960" y="3342131"/>
            <a:ext cx="310896" cy="310896"/>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3342131"/>
            <a:ext cx="310896" cy="310896"/>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a:t>
            </a:r>
          </a:p>
        </p:txBody>
      </p:sp>
      <p:sp>
        <p:nvSpPr>
          <p:cNvPr id="13" name="TextBox 12"/>
          <p:cNvSpPr txBox="1"/>
          <p:nvPr/>
        </p:nvSpPr>
        <p:spPr>
          <a:xfrm>
            <a:off x="1344168" y="3108959"/>
            <a:ext cx="10051999" cy="7772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音声入力でAIとの心理的ハードルを下げる方法がわかる</a:t>
            </a:r>
          </a:p>
        </p:txBody>
      </p:sp>
      <p:sp>
        <p:nvSpPr>
          <p:cNvPr id="14" name="Rounded Rectangle 13"/>
          <p:cNvSpPr/>
          <p:nvPr/>
        </p:nvSpPr>
        <p:spPr>
          <a:xfrm>
            <a:off x="566928" y="3995927"/>
            <a:ext cx="11057839" cy="777240"/>
          </a:xfrm>
          <a:prstGeom prst="roundRect">
            <a:avLst>
              <a:gd name="adj" fmla="val 5000"/>
            </a:avLst>
          </a:prstGeom>
          <a:solidFill>
            <a:srgbClr val="E5E0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822960" y="4229099"/>
            <a:ext cx="310896" cy="310896"/>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2960" y="4229099"/>
            <a:ext cx="310896" cy="310896"/>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a:t>
            </a:r>
          </a:p>
        </p:txBody>
      </p:sp>
      <p:sp>
        <p:nvSpPr>
          <p:cNvPr id="17" name="TextBox 16"/>
          <p:cNvSpPr txBox="1"/>
          <p:nvPr/>
        </p:nvSpPr>
        <p:spPr>
          <a:xfrm>
            <a:off x="1344168" y="3995927"/>
            <a:ext cx="10051999" cy="7772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AIエージェントに"調べもの"を任せる考え方が身につく（受験校さがし・介護等に応用可）</a:t>
            </a:r>
          </a:p>
        </p:txBody>
      </p:sp>
      <p:sp>
        <p:nvSpPr>
          <p:cNvPr id="18" name="TextBox 17"/>
          <p:cNvSpPr txBox="1"/>
          <p:nvPr/>
        </p:nvSpPr>
        <p:spPr>
          <a:xfrm>
            <a:off x="566928" y="4937759"/>
            <a:ext cx="11057839"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600" b="0">
                <a:solidFill>
                  <a:srgbClr val="6F7A72"/>
                </a:solidFill>
                <a:latin typeface="Yu Gothic"/>
                <a:ea typeface="Yu Gothic"/>
              </a:rPr>
              <a:t>対象: パークシティ豊洲にお住まいの方　／　所要: 120分（10:00-12:00）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5.5. 受験がなくても、こう使えます</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ここまでの話は、受験する子がいなくても今日から使えます。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6855860"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95528" y="2029968"/>
            <a:ext cx="6398660"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実例（浅見さん自身）</a:t>
            </a:r>
          </a:p>
        </p:txBody>
      </p:sp>
      <p:sp>
        <p:nvSpPr>
          <p:cNvPr id="10" name="Rounded Rectangle 9"/>
          <p:cNvSpPr/>
          <p:nvPr/>
        </p:nvSpPr>
        <p:spPr>
          <a:xfrm>
            <a:off x="795528" y="2487168"/>
            <a:ext cx="6398660"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795528" y="2487168"/>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05840" y="2487168"/>
            <a:ext cx="11887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600" b="1">
                <a:solidFill>
                  <a:srgbClr val="1E3A2F"/>
                </a:solidFill>
                <a:latin typeface="Yu Gothic"/>
                <a:ea typeface="Yu Gothic"/>
              </a:rPr>
              <a:t>投資</a:t>
            </a:r>
          </a:p>
        </p:txBody>
      </p:sp>
      <p:sp>
        <p:nvSpPr>
          <p:cNvPr id="13" name="TextBox 12"/>
          <p:cNvSpPr txBox="1"/>
          <p:nvPr/>
        </p:nvSpPr>
        <p:spPr>
          <a:xfrm>
            <a:off x="2212848" y="2487168"/>
            <a:ext cx="49356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400" b="0">
                <a:solidFill>
                  <a:srgbClr val="26302B"/>
                </a:solidFill>
                <a:latin typeface="Yu Gothic"/>
                <a:ea typeface="Yu Gothic"/>
              </a:rPr>
              <a:t>MoneyForwardの資産をAIに読ませてポートフォリオ助言</a:t>
            </a:r>
          </a:p>
        </p:txBody>
      </p:sp>
      <p:sp>
        <p:nvSpPr>
          <p:cNvPr id="14" name="Rounded Rectangle 13"/>
          <p:cNvSpPr/>
          <p:nvPr/>
        </p:nvSpPr>
        <p:spPr>
          <a:xfrm>
            <a:off x="795528" y="3685032"/>
            <a:ext cx="6398660"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95528" y="3685032"/>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05840" y="3685032"/>
            <a:ext cx="11887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600" b="1">
                <a:solidFill>
                  <a:srgbClr val="1E3A2F"/>
                </a:solidFill>
                <a:latin typeface="Yu Gothic"/>
                <a:ea typeface="Yu Gothic"/>
              </a:rPr>
              <a:t>健康</a:t>
            </a:r>
          </a:p>
        </p:txBody>
      </p:sp>
      <p:sp>
        <p:nvSpPr>
          <p:cNvPr id="17" name="TextBox 16"/>
          <p:cNvSpPr txBox="1"/>
          <p:nvPr/>
        </p:nvSpPr>
        <p:spPr>
          <a:xfrm>
            <a:off x="2212848" y="3685032"/>
            <a:ext cx="49356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400" b="0">
                <a:solidFill>
                  <a:srgbClr val="26302B"/>
                </a:solidFill>
                <a:latin typeface="Yu Gothic"/>
                <a:ea typeface="Yu Gothic"/>
              </a:rPr>
              <a:t>血液・体重データをAIに読ませて管理</a:t>
            </a:r>
          </a:p>
        </p:txBody>
      </p:sp>
      <p:sp>
        <p:nvSpPr>
          <p:cNvPr id="18" name="Rounded Rectangle 17"/>
          <p:cNvSpPr/>
          <p:nvPr/>
        </p:nvSpPr>
        <p:spPr>
          <a:xfrm>
            <a:off x="795528" y="4882896"/>
            <a:ext cx="6398660" cy="1106423"/>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795528" y="4882896"/>
            <a:ext cx="64008" cy="1106423"/>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05840" y="4882896"/>
            <a:ext cx="11887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600" b="1">
                <a:solidFill>
                  <a:srgbClr val="1E3A2F"/>
                </a:solidFill>
                <a:latin typeface="Yu Gothic"/>
                <a:ea typeface="Yu Gothic"/>
              </a:rPr>
              <a:t>旅行</a:t>
            </a:r>
          </a:p>
        </p:txBody>
      </p:sp>
      <p:sp>
        <p:nvSpPr>
          <p:cNvPr id="21" name="TextBox 20"/>
          <p:cNvSpPr txBox="1"/>
          <p:nvPr/>
        </p:nvSpPr>
        <p:spPr>
          <a:xfrm>
            <a:off x="2212848" y="4882896"/>
            <a:ext cx="4935620" cy="1106423"/>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400" b="0">
                <a:solidFill>
                  <a:srgbClr val="26302B"/>
                </a:solidFill>
                <a:latin typeface="Yu Gothic"/>
                <a:ea typeface="Yu Gothic"/>
              </a:rPr>
              <a:t>台湾・ベトナム/タイ・ウズベキスタンの行程をAIが下調べ</a:t>
            </a:r>
          </a:p>
        </p:txBody>
      </p:sp>
      <p:sp>
        <p:nvSpPr>
          <p:cNvPr id="22" name="Rounded Rectangle 21"/>
          <p:cNvSpPr/>
          <p:nvPr/>
        </p:nvSpPr>
        <p:spPr>
          <a:xfrm>
            <a:off x="7697108" y="1883664"/>
            <a:ext cx="3927658" cy="4379975"/>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925708" y="2066544"/>
            <a:ext cx="3470458"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500" b="1">
                <a:solidFill>
                  <a:srgbClr val="B08D3F"/>
                </a:solidFill>
                <a:latin typeface="Yu Gothic"/>
                <a:ea typeface="Yu Gothic"/>
              </a:rPr>
              <a:t>同じやり方が応用できます（提案）</a:t>
            </a:r>
          </a:p>
        </p:txBody>
      </p:sp>
      <p:sp>
        <p:nvSpPr>
          <p:cNvPr id="24" name="TextBox 23"/>
          <p:cNvSpPr txBox="1"/>
          <p:nvPr/>
        </p:nvSpPr>
        <p:spPr>
          <a:xfrm>
            <a:off x="7925708" y="2615184"/>
            <a:ext cx="3470458" cy="3465575"/>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FFFDF8"/>
                </a:solidFill>
                <a:latin typeface="Yu Gothic"/>
                <a:ea typeface="Yu Gothic"/>
              </a:rPr>
              <a:t>介護施設をさがす</a:t>
            </a:r>
          </a:p>
          <a:p>
            <a:pPr algn="l">
              <a:lnSpc>
                <a:spcPct val="105000"/>
              </a:lnSpc>
              <a:spcBef>
                <a:spcPts val="0"/>
              </a:spcBef>
              <a:spcAft>
                <a:spcPts val="100"/>
              </a:spcAft>
            </a:pPr>
            <a:r>
              <a:rPr sz="1800" b="1">
                <a:solidFill>
                  <a:srgbClr val="FFFDF8"/>
                </a:solidFill>
                <a:latin typeface="Yu Gothic"/>
                <a:ea typeface="Yu Gothic"/>
              </a:rPr>
              <a:t>介護保険の申請方法を調べる</a:t>
            </a:r>
          </a:p>
          <a:p>
            <a:pPr algn="l">
              <a:lnSpc>
                <a:spcPct val="105000"/>
              </a:lnSpc>
              <a:spcBef>
                <a:spcPts val="0"/>
              </a:spcBef>
              <a:spcAft>
                <a:spcPts val="100"/>
              </a:spcAft>
            </a:pPr>
            <a:r>
              <a:rPr sz="600" b="0">
                <a:solidFill>
                  <a:srgbClr val="FFFDF8"/>
                </a:solidFill>
                <a:latin typeface="Yu Gothic"/>
                <a:ea typeface="Yu Gothic"/>
              </a:rPr>
              <a:t/>
            </a:r>
          </a:p>
          <a:p>
            <a:pPr algn="l">
              <a:lnSpc>
                <a:spcPct val="105000"/>
              </a:lnSpc>
              <a:spcBef>
                <a:spcPts val="0"/>
              </a:spcBef>
              <a:spcAft>
                <a:spcPts val="100"/>
              </a:spcAft>
            </a:pPr>
            <a:r>
              <a:rPr sz="1800" b="0">
                <a:solidFill>
                  <a:srgbClr val="B08D3F"/>
                </a:solidFill>
                <a:latin typeface="Yu Gothic"/>
                <a:ea typeface="Yu Gothic"/>
              </a:rPr>
              <a:t>受験校さがしと同じ</a:t>
            </a:r>
          </a:p>
          <a:p>
            <a:pPr algn="l">
              <a:lnSpc>
                <a:spcPct val="105000"/>
              </a:lnSpc>
              <a:spcBef>
                <a:spcPts val="0"/>
              </a:spcBef>
              <a:spcAft>
                <a:spcPts val="100"/>
              </a:spcAft>
            </a:pPr>
            <a:r>
              <a:rPr sz="1800" b="0">
                <a:solidFill>
                  <a:srgbClr val="B08D3F"/>
                </a:solidFill>
                <a:latin typeface="Yu Gothic"/>
                <a:ea typeface="Yu Gothic"/>
              </a:rPr>
              <a:t>「AIエージェントに調べさせる」</a:t>
            </a:r>
          </a:p>
          <a:p>
            <a:pPr algn="l">
              <a:lnSpc>
                <a:spcPct val="105000"/>
              </a:lnSpc>
              <a:spcBef>
                <a:spcPts val="0"/>
              </a:spcBef>
              <a:spcAft>
                <a:spcPts val="100"/>
              </a:spcAft>
            </a:pPr>
            <a:r>
              <a:rPr sz="1800" b="0">
                <a:solidFill>
                  <a:srgbClr val="B08D3F"/>
                </a:solidFill>
                <a:latin typeface="Yu Gothic"/>
                <a:ea typeface="Yu Gothic"/>
              </a:rPr>
              <a:t>やり方が使えます</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6</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受験×AI</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世の中の変化と、AIエージェントの実践例</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6-1. 世の中の変化：認知能力から非認知能力へ</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事務処理・暗記力はAIが担う時代。コミュニケーション力など非認知能力が重要になります。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5346039" cy="262798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5346039" cy="53035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認知能力</a:t>
            </a:r>
          </a:p>
        </p:txBody>
      </p:sp>
      <p:sp>
        <p:nvSpPr>
          <p:cNvPr id="11" name="Rounded Rectangle 10"/>
          <p:cNvSpPr/>
          <p:nvPr/>
        </p:nvSpPr>
        <p:spPr>
          <a:xfrm>
            <a:off x="768096" y="2560320"/>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68096" y="2560320"/>
            <a:ext cx="64008" cy="522427"/>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9264" y="2560320"/>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暗記</a:t>
            </a:r>
          </a:p>
        </p:txBody>
      </p:sp>
      <p:sp>
        <p:nvSpPr>
          <p:cNvPr id="14" name="Rounded Rectangle 13"/>
          <p:cNvSpPr/>
          <p:nvPr/>
        </p:nvSpPr>
        <p:spPr>
          <a:xfrm>
            <a:off x="768096" y="3201619"/>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68096" y="3201619"/>
            <a:ext cx="64008" cy="522427"/>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9264" y="3201619"/>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計算処理</a:t>
            </a:r>
          </a:p>
        </p:txBody>
      </p:sp>
      <p:sp>
        <p:nvSpPr>
          <p:cNvPr id="17" name="Rounded Rectangle 16"/>
          <p:cNvSpPr/>
          <p:nvPr/>
        </p:nvSpPr>
        <p:spPr>
          <a:xfrm>
            <a:off x="768096" y="3842918"/>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68096" y="3842918"/>
            <a:ext cx="64008" cy="522427"/>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9264" y="3842918"/>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AIが代替していく領域</a:t>
            </a:r>
          </a:p>
        </p:txBody>
      </p:sp>
      <p:sp>
        <p:nvSpPr>
          <p:cNvPr id="20" name="Rounded Rectangle 19"/>
          <p:cNvSpPr/>
          <p:nvPr/>
        </p:nvSpPr>
        <p:spPr>
          <a:xfrm>
            <a:off x="6278727" y="1883664"/>
            <a:ext cx="5346039" cy="262798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6278727" y="1883664"/>
            <a:ext cx="5346039" cy="530352"/>
          </a:xfrm>
          <a:prstGeom prst="roundRect">
            <a:avLst>
              <a:gd name="adj" fmla="val 6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370167"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非認知能力</a:t>
            </a:r>
          </a:p>
        </p:txBody>
      </p:sp>
      <p:sp>
        <p:nvSpPr>
          <p:cNvPr id="23" name="Rounded Rectangle 22"/>
          <p:cNvSpPr/>
          <p:nvPr/>
        </p:nvSpPr>
        <p:spPr>
          <a:xfrm>
            <a:off x="6479895" y="2560320"/>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479895" y="2560320"/>
            <a:ext cx="64008" cy="5224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681063" y="2560320"/>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コミュニケーション力</a:t>
            </a:r>
          </a:p>
        </p:txBody>
      </p:sp>
      <p:sp>
        <p:nvSpPr>
          <p:cNvPr id="26" name="Rounded Rectangle 25"/>
          <p:cNvSpPr/>
          <p:nvPr/>
        </p:nvSpPr>
        <p:spPr>
          <a:xfrm>
            <a:off x="6479895" y="3201619"/>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79895" y="3201619"/>
            <a:ext cx="64008" cy="5224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81063" y="3201619"/>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耐える力</a:t>
            </a:r>
          </a:p>
        </p:txBody>
      </p:sp>
      <p:sp>
        <p:nvSpPr>
          <p:cNvPr id="29" name="Rounded Rectangle 28"/>
          <p:cNvSpPr/>
          <p:nvPr/>
        </p:nvSpPr>
        <p:spPr>
          <a:xfrm>
            <a:off x="6479895" y="3842918"/>
            <a:ext cx="4943703" cy="5224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479895" y="3842918"/>
            <a:ext cx="64008" cy="5224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681063" y="3842918"/>
            <a:ext cx="4705959" cy="5224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これから重要になる領域</a:t>
            </a:r>
          </a:p>
        </p:txBody>
      </p:sp>
      <p:sp>
        <p:nvSpPr>
          <p:cNvPr id="32" name="Rounded Rectangle 31"/>
          <p:cNvSpPr/>
          <p:nvPr/>
        </p:nvSpPr>
        <p:spPr>
          <a:xfrm>
            <a:off x="566928" y="4712817"/>
            <a:ext cx="11057839" cy="1550822"/>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7" y="4712817"/>
            <a:ext cx="1371600" cy="155082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実例</a:t>
            </a:r>
          </a:p>
        </p:txBody>
      </p:sp>
      <p:sp>
        <p:nvSpPr>
          <p:cNvPr id="34" name="TextBox 33"/>
          <p:cNvSpPr txBox="1"/>
          <p:nvPr/>
        </p:nvSpPr>
        <p:spPr>
          <a:xfrm>
            <a:off x="2121408" y="4712817"/>
            <a:ext cx="9229039" cy="155082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FFFDF8"/>
                </a:solidFill>
                <a:latin typeface="Yu Gothic"/>
                <a:ea typeface="Yu Gothic"/>
              </a:rPr>
              <a:t>長女は東大・科学大・一橋の学生とのグループワークで、議論で説得し一歩リード。頭の良さより「伝える力」が効いた</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6-2. AIエージェントで受験校を探す</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あの"優秀な部下"に娘の情報を任せると、学部提案から研究室紹介、志望校の絞り込みまで並走してくれます。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2043684"/>
            <a:ext cx="2558719" cy="1234440"/>
          </a:xfrm>
          <a:prstGeom prst="roundRect">
            <a:avLst>
              <a:gd name="adj" fmla="val 10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043684"/>
            <a:ext cx="2412415"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娘の情報を入力</a:t>
            </a:r>
          </a:p>
          <a:p>
            <a:pPr algn="ctr">
              <a:lnSpc>
                <a:spcPct val="105000"/>
              </a:lnSpc>
              <a:spcBef>
                <a:spcPts val="0"/>
              </a:spcBef>
              <a:spcAft>
                <a:spcPts val="100"/>
              </a:spcAft>
            </a:pPr>
            <a:r>
              <a:rPr sz="1600" b="0">
                <a:solidFill>
                  <a:srgbClr val="FFFDF8"/>
                </a:solidFill>
                <a:latin typeface="Yu Gothic"/>
                <a:ea typeface="Yu Gothic"/>
              </a:rPr>
              <a:t>実績・興味・成績</a:t>
            </a:r>
          </a:p>
        </p:txBody>
      </p:sp>
      <p:sp>
        <p:nvSpPr>
          <p:cNvPr id="10" name="Right Arrow 9"/>
          <p:cNvSpPr/>
          <p:nvPr/>
        </p:nvSpPr>
        <p:spPr>
          <a:xfrm>
            <a:off x="3143935" y="2523744"/>
            <a:ext cx="237744" cy="274320"/>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3399967" y="2043684"/>
            <a:ext cx="2558719" cy="1234440"/>
          </a:xfrm>
          <a:prstGeom prst="roundRect">
            <a:avLst>
              <a:gd name="adj" fmla="val 10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73119" y="2043684"/>
            <a:ext cx="2412415"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学部・学科の提案</a:t>
            </a:r>
          </a:p>
          <a:p>
            <a:pPr algn="ctr">
              <a:lnSpc>
                <a:spcPct val="105000"/>
              </a:lnSpc>
              <a:spcBef>
                <a:spcPts val="0"/>
              </a:spcBef>
              <a:spcAft>
                <a:spcPts val="100"/>
              </a:spcAft>
            </a:pPr>
            <a:r>
              <a:rPr sz="1600" b="0">
                <a:solidFill>
                  <a:srgbClr val="FFFDF8"/>
                </a:solidFill>
                <a:latin typeface="Yu Gothic"/>
                <a:ea typeface="Yu Gothic"/>
              </a:rPr>
              <a:t>医工系など</a:t>
            </a:r>
          </a:p>
        </p:txBody>
      </p:sp>
      <p:sp>
        <p:nvSpPr>
          <p:cNvPr id="13" name="Right Arrow 12"/>
          <p:cNvSpPr/>
          <p:nvPr/>
        </p:nvSpPr>
        <p:spPr>
          <a:xfrm>
            <a:off x="5976975" y="2523744"/>
            <a:ext cx="237744" cy="274320"/>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6233007" y="2043684"/>
            <a:ext cx="2558719" cy="1234440"/>
          </a:xfrm>
          <a:prstGeom prst="roundRect">
            <a:avLst>
              <a:gd name="adj" fmla="val 10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6159" y="2043684"/>
            <a:ext cx="2412415"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研究室の紹介</a:t>
            </a:r>
          </a:p>
          <a:p>
            <a:pPr algn="ctr">
              <a:lnSpc>
                <a:spcPct val="105000"/>
              </a:lnSpc>
              <a:spcBef>
                <a:spcPts val="0"/>
              </a:spcBef>
              <a:spcAft>
                <a:spcPts val="100"/>
              </a:spcAft>
            </a:pPr>
            <a:r>
              <a:rPr sz="1600" b="0">
                <a:solidFill>
                  <a:srgbClr val="FFFDF8"/>
                </a:solidFill>
                <a:latin typeface="Yu Gothic"/>
                <a:ea typeface="Yu Gothic"/>
              </a:rPr>
              <a:t>ネット情報を集約</a:t>
            </a:r>
          </a:p>
        </p:txBody>
      </p:sp>
      <p:sp>
        <p:nvSpPr>
          <p:cNvPr id="16" name="Right Arrow 15"/>
          <p:cNvSpPr/>
          <p:nvPr/>
        </p:nvSpPr>
        <p:spPr>
          <a:xfrm>
            <a:off x="8810015" y="2523744"/>
            <a:ext cx="237744" cy="274320"/>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9066047" y="2043684"/>
            <a:ext cx="2558719" cy="1234440"/>
          </a:xfrm>
          <a:prstGeom prst="roundRect">
            <a:avLst>
              <a:gd name="adj" fmla="val 10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39199" y="2043684"/>
            <a:ext cx="2412415"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26302B"/>
                </a:solidFill>
                <a:latin typeface="Yu Gothic"/>
                <a:ea typeface="Yu Gothic"/>
              </a:rPr>
              <a:t>志望校の絞り込み</a:t>
            </a:r>
          </a:p>
          <a:p>
            <a:pPr algn="ctr">
              <a:lnSpc>
                <a:spcPct val="105000"/>
              </a:lnSpc>
              <a:spcBef>
                <a:spcPts val="0"/>
              </a:spcBef>
              <a:spcAft>
                <a:spcPts val="100"/>
              </a:spcAft>
            </a:pPr>
            <a:r>
              <a:rPr sz="1600" b="0">
                <a:solidFill>
                  <a:srgbClr val="26302B"/>
                </a:solidFill>
                <a:latin typeface="Yu Gothic"/>
                <a:ea typeface="Yu Gothic"/>
              </a:rPr>
              <a:t>評定（内申）の目安まで</a:t>
            </a:r>
          </a:p>
        </p:txBody>
      </p:sp>
      <p:sp>
        <p:nvSpPr>
          <p:cNvPr id="19" name="Rounded Rectangle 18"/>
          <p:cNvSpPr/>
          <p:nvPr/>
        </p:nvSpPr>
        <p:spPr>
          <a:xfrm>
            <a:off x="566928" y="3575304"/>
            <a:ext cx="11057839" cy="749808"/>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1247" y="3575304"/>
            <a:ext cx="1828800" cy="74980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塾より、</a:t>
            </a:r>
          </a:p>
          <a:p>
            <a:pPr algn="l">
              <a:lnSpc>
                <a:spcPct val="105000"/>
              </a:lnSpc>
              <a:spcBef>
                <a:spcPts val="0"/>
              </a:spcBef>
              <a:spcAft>
                <a:spcPts val="100"/>
              </a:spcAft>
            </a:pPr>
            <a:r>
              <a:rPr sz="1800" b="1">
                <a:solidFill>
                  <a:srgbClr val="B08D3F"/>
                </a:solidFill>
                <a:latin typeface="Yu Gothic"/>
                <a:ea typeface="Yu Gothic"/>
              </a:rPr>
              <a:t>数日早かった。</a:t>
            </a:r>
          </a:p>
        </p:txBody>
      </p:sp>
      <p:sp>
        <p:nvSpPr>
          <p:cNvPr id="21" name="TextBox 20"/>
          <p:cNvSpPr txBox="1"/>
          <p:nvPr/>
        </p:nvSpPr>
        <p:spPr>
          <a:xfrm>
            <a:off x="3218688" y="3575304"/>
            <a:ext cx="8131759" cy="74980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500" b="0">
                <a:solidFill>
                  <a:srgbClr val="FFFDF8"/>
                </a:solidFill>
                <a:latin typeface="Yu Gothic"/>
                <a:ea typeface="Yu Gothic"/>
              </a:rPr>
              <a:t>芝浦工大の新設「スポーツ工学」コース（2026年4月開設・確定）を、AIが今年1月に発見</a:t>
            </a:r>
          </a:p>
        </p:txBody>
      </p:sp>
      <p:sp>
        <p:nvSpPr>
          <p:cNvPr id="22" name="TextBox 21"/>
          <p:cNvSpPr txBox="1"/>
          <p:nvPr/>
        </p:nvSpPr>
        <p:spPr>
          <a:xfrm>
            <a:off x="886968" y="4507992"/>
            <a:ext cx="10417759" cy="1755647"/>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評定平均3.8以上で出願、英検スコア・共通テスト・独自方式…受験は「情報戦」に</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中央大学のスポーツ系新学部は2027年4月開設予定・文科省に認可申請中（未確定）</a:t>
            </a:r>
          </a:p>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デモ④：受験の一部を画面で見せる</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6-3. 塾選びにもAI：TKG vs TOMAS</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料金・先生変更の可否・口コミをAIに比較させ、判断材料にしました。</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5346039" cy="2365187"/>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5346039" cy="53035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TOMAS</a:t>
            </a:r>
          </a:p>
        </p:txBody>
      </p:sp>
      <p:sp>
        <p:nvSpPr>
          <p:cNvPr id="11" name="Rounded Rectangle 10"/>
          <p:cNvSpPr/>
          <p:nvPr/>
        </p:nvSpPr>
        <p:spPr>
          <a:xfrm>
            <a:off x="768096" y="2560320"/>
            <a:ext cx="4943703" cy="71167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68096" y="2560320"/>
            <a:ext cx="64008" cy="711677"/>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9264" y="2560320"/>
            <a:ext cx="4705959" cy="71167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1対1の完全個別指導</a:t>
            </a:r>
          </a:p>
        </p:txBody>
      </p:sp>
      <p:sp>
        <p:nvSpPr>
          <p:cNvPr id="14" name="Rounded Rectangle 13"/>
          <p:cNvSpPr/>
          <p:nvPr/>
        </p:nvSpPr>
        <p:spPr>
          <a:xfrm>
            <a:off x="768096" y="3390869"/>
            <a:ext cx="4943703" cy="71167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68096" y="3390869"/>
            <a:ext cx="64008" cy="711677"/>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9264" y="3390869"/>
            <a:ext cx="4705959" cy="71167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料金は高め</a:t>
            </a:r>
          </a:p>
        </p:txBody>
      </p:sp>
      <p:sp>
        <p:nvSpPr>
          <p:cNvPr id="17" name="Rounded Rectangle 16"/>
          <p:cNvSpPr/>
          <p:nvPr/>
        </p:nvSpPr>
        <p:spPr>
          <a:xfrm>
            <a:off x="6278727" y="1883664"/>
            <a:ext cx="5346039" cy="2365187"/>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6278727" y="1883664"/>
            <a:ext cx="5346039" cy="530352"/>
          </a:xfrm>
          <a:prstGeom prst="roundRect">
            <a:avLst>
              <a:gd name="adj" fmla="val 6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370167" y="1883664"/>
            <a:ext cx="5163159" cy="53035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TKG</a:t>
            </a:r>
          </a:p>
        </p:txBody>
      </p:sp>
      <p:sp>
        <p:nvSpPr>
          <p:cNvPr id="20" name="Rounded Rectangle 19"/>
          <p:cNvSpPr/>
          <p:nvPr/>
        </p:nvSpPr>
        <p:spPr>
          <a:xfrm>
            <a:off x="6479895" y="2560320"/>
            <a:ext cx="4943703" cy="4348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479895" y="2560320"/>
            <a:ext cx="64008" cy="4348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681063" y="2560320"/>
            <a:ext cx="4705959" cy="4348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東京個別指導学院</a:t>
            </a:r>
          </a:p>
        </p:txBody>
      </p:sp>
      <p:sp>
        <p:nvSpPr>
          <p:cNvPr id="23" name="Rounded Rectangle 22"/>
          <p:cNvSpPr/>
          <p:nvPr/>
        </p:nvSpPr>
        <p:spPr>
          <a:xfrm>
            <a:off x="6479895" y="3114019"/>
            <a:ext cx="4943703" cy="4348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479895" y="3114019"/>
            <a:ext cx="64008" cy="4348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681063" y="3114019"/>
            <a:ext cx="4705959" cy="4348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合わない先生は変更できる</a:t>
            </a:r>
          </a:p>
        </p:txBody>
      </p:sp>
      <p:sp>
        <p:nvSpPr>
          <p:cNvPr id="26" name="Rounded Rectangle 25"/>
          <p:cNvSpPr/>
          <p:nvPr/>
        </p:nvSpPr>
        <p:spPr>
          <a:xfrm>
            <a:off x="6479895" y="3667719"/>
            <a:ext cx="4943703" cy="434827"/>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79895" y="3667719"/>
            <a:ext cx="64008" cy="434827"/>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81063" y="3667719"/>
            <a:ext cx="4705959" cy="4348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口コミも含めて比較しやすい</a:t>
            </a:r>
          </a:p>
        </p:txBody>
      </p:sp>
      <p:sp>
        <p:nvSpPr>
          <p:cNvPr id="29" name="Rounded Rectangle 28"/>
          <p:cNvSpPr/>
          <p:nvPr/>
        </p:nvSpPr>
        <p:spPr>
          <a:xfrm>
            <a:off x="566928" y="4431731"/>
            <a:ext cx="11057839" cy="1831908"/>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ounded Rectangle 29"/>
          <p:cNvSpPr/>
          <p:nvPr/>
        </p:nvSpPr>
        <p:spPr>
          <a:xfrm>
            <a:off x="566928" y="4431731"/>
            <a:ext cx="11057839"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768096" y="4431731"/>
            <a:ext cx="10655503"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過去問の活用</a:t>
            </a:r>
          </a:p>
        </p:txBody>
      </p:sp>
      <p:sp>
        <p:nvSpPr>
          <p:cNvPr id="32" name="Rounded Rectangle 31"/>
          <p:cNvSpPr/>
          <p:nvPr/>
        </p:nvSpPr>
        <p:spPr>
          <a:xfrm>
            <a:off x="749808" y="4998659"/>
            <a:ext cx="10692079" cy="305836"/>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749808" y="4998659"/>
            <a:ext cx="64008" cy="30583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50976" y="4998659"/>
            <a:ext cx="10344607" cy="305836"/>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実例：GMARCHの過去問（電磁気分野）をAIに読ませ、頻出をまとめさせた</a:t>
            </a:r>
          </a:p>
        </p:txBody>
      </p:sp>
      <p:sp>
        <p:nvSpPr>
          <p:cNvPr id="35" name="Rounded Rectangle 34"/>
          <p:cNvSpPr/>
          <p:nvPr/>
        </p:nvSpPr>
        <p:spPr>
          <a:xfrm>
            <a:off x="749808" y="5414223"/>
            <a:ext cx="10692079" cy="305836"/>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749808" y="5414223"/>
            <a:ext cx="64008" cy="30583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950976" y="5414223"/>
            <a:ext cx="10344607" cy="305836"/>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東進・駿台・旺文社が過去問を公開。赤本を買わずAIに読ませられる</a:t>
            </a:r>
          </a:p>
        </p:txBody>
      </p:sp>
      <p:sp>
        <p:nvSpPr>
          <p:cNvPr id="38" name="Rounded Rectangle 37"/>
          <p:cNvSpPr/>
          <p:nvPr/>
        </p:nvSpPr>
        <p:spPr>
          <a:xfrm>
            <a:off x="749808" y="5829787"/>
            <a:ext cx="10692079" cy="305836"/>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a:off x="749808" y="5829787"/>
            <a:ext cx="64008" cy="30583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950976" y="5829787"/>
            <a:ext cx="10344607" cy="305836"/>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志望校の過去問を分析して出題傾向を掴む、という応用も可能</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6-4. 進路選択の考え方</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「学歴」自体が目的か、「安定した就職」が目的か——親として考える必要があります。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TextBox 7"/>
          <p:cNvSpPr txBox="1"/>
          <p:nvPr/>
        </p:nvSpPr>
        <p:spPr>
          <a:xfrm>
            <a:off x="1664207" y="1883664"/>
            <a:ext cx="8863279" cy="38404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400" b="1">
                <a:solidFill>
                  <a:srgbClr val="1E3A2F"/>
                </a:solidFill>
                <a:latin typeface="Yu Gothic"/>
                <a:ea typeface="Yu Gothic"/>
              </a:rPr>
              <a:t>最終目標はどちらか</a:t>
            </a:r>
          </a:p>
        </p:txBody>
      </p:sp>
      <p:sp>
        <p:nvSpPr>
          <p:cNvPr id="9" name="Isosceles Triangle 8"/>
          <p:cNvSpPr/>
          <p:nvPr/>
        </p:nvSpPr>
        <p:spPr>
          <a:xfrm>
            <a:off x="5652683" y="2424988"/>
            <a:ext cx="886327" cy="630936"/>
          </a:xfrm>
          <a:prstGeom prst="triangle">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5608367" y="3055924"/>
            <a:ext cx="974960" cy="109728"/>
          </a:xfrm>
          <a:prstGeom prst="roundRect">
            <a:avLst>
              <a:gd name="adj" fmla="val 5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1" name="Connector 10"/>
          <p:cNvCxnSpPr/>
          <p:nvPr/>
        </p:nvCxnSpPr>
        <p:spPr>
          <a:xfrm>
            <a:off x="3436863" y="2406700"/>
            <a:ext cx="5317968" cy="0"/>
          </a:xfrm>
          <a:prstGeom prst="line">
            <a:avLst/>
          </a:prstGeom>
          <a:ln w="50800">
            <a:solidFill>
              <a:srgbClr val="1E3A2F"/>
            </a:solidFill>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6013551" y="2324404"/>
            <a:ext cx="164592" cy="164592"/>
          </a:xfrm>
          <a:prstGeom prst="ellipse">
            <a:avLst/>
          </a:prstGeom>
          <a:solidFill>
            <a:srgbClr val="1E3A2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3" name="Connector 12"/>
          <p:cNvCxnSpPr/>
          <p:nvPr/>
        </p:nvCxnSpPr>
        <p:spPr>
          <a:xfrm flipH="1">
            <a:off x="3116823" y="2406700"/>
            <a:ext cx="320040" cy="603504"/>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3436863" y="2406700"/>
            <a:ext cx="320040" cy="603504"/>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2933943" y="3010204"/>
            <a:ext cx="1005840" cy="118872"/>
          </a:xfrm>
          <a:prstGeom prst="roundRect">
            <a:avLst>
              <a:gd name="adj" fmla="val 5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2705343" y="3147364"/>
            <a:ext cx="1463040" cy="29260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学歴自体</a:t>
            </a:r>
          </a:p>
        </p:txBody>
      </p:sp>
      <p:sp>
        <p:nvSpPr>
          <p:cNvPr id="17" name="TextBox 16"/>
          <p:cNvSpPr txBox="1"/>
          <p:nvPr/>
        </p:nvSpPr>
        <p:spPr>
          <a:xfrm>
            <a:off x="1841473" y="3485692"/>
            <a:ext cx="3190780" cy="1170940"/>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偏差値・ブランド重視</a:t>
            </a:r>
          </a:p>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附属校・進学校にこだわる</a:t>
            </a:r>
          </a:p>
        </p:txBody>
      </p:sp>
      <p:cxnSp>
        <p:nvCxnSpPr>
          <p:cNvPr id="18" name="Connector 17"/>
          <p:cNvCxnSpPr/>
          <p:nvPr/>
        </p:nvCxnSpPr>
        <p:spPr>
          <a:xfrm flipH="1">
            <a:off x="8434791" y="2406700"/>
            <a:ext cx="320040" cy="603504"/>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8754831" y="2406700"/>
            <a:ext cx="320040" cy="603504"/>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20" name="Rounded Rectangle 19"/>
          <p:cNvSpPr/>
          <p:nvPr/>
        </p:nvSpPr>
        <p:spPr>
          <a:xfrm>
            <a:off x="8251911" y="3010204"/>
            <a:ext cx="1005840" cy="118872"/>
          </a:xfrm>
          <a:prstGeom prst="roundRect">
            <a:avLst>
              <a:gd name="adj" fmla="val 5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023311" y="3147364"/>
            <a:ext cx="1463040" cy="292608"/>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安定した就職</a:t>
            </a:r>
          </a:p>
        </p:txBody>
      </p:sp>
      <p:sp>
        <p:nvSpPr>
          <p:cNvPr id="22" name="TextBox 21"/>
          <p:cNvSpPr txBox="1"/>
          <p:nvPr/>
        </p:nvSpPr>
        <p:spPr>
          <a:xfrm>
            <a:off x="7159441" y="3485692"/>
            <a:ext cx="3190780" cy="1170940"/>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附属校よりランクを下げても行きやすい大学を選ぶ</a:t>
            </a:r>
          </a:p>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情報を持って判断する</a:t>
            </a:r>
          </a:p>
        </p:txBody>
      </p:sp>
      <p:sp>
        <p:nvSpPr>
          <p:cNvPr id="23" name="TextBox 22"/>
          <p:cNvSpPr txBox="1"/>
          <p:nvPr/>
        </p:nvSpPr>
        <p:spPr>
          <a:xfrm>
            <a:off x="886968" y="4398264"/>
            <a:ext cx="10417759" cy="1865375"/>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東北大学は総合型選抜（旧AO入試）への段階的移行を目標に掲げる（2050年目標）</a:t>
            </a:r>
          </a:p>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東京科学大学（旧東工大）には女子が入りやすい特別選抜の枠組みがある</a:t>
            </a:r>
          </a:p>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詳しい取り方はLINEの動画で改めてご紹介します</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7</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その他の活用例</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AI活用の棚卸し・旅行・介護</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7-0. AIをここまで使ってきました</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受験・健康・お金だけでなく、生活のあらゆる場面でAIを使っています。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66928" y="1883664"/>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31520" y="2029968"/>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家族</a:t>
            </a:r>
          </a:p>
        </p:txBody>
      </p:sp>
      <p:sp>
        <p:nvSpPr>
          <p:cNvPr id="11" name="TextBox 10"/>
          <p:cNvSpPr txBox="1"/>
          <p:nvPr/>
        </p:nvSpPr>
        <p:spPr>
          <a:xfrm>
            <a:off x="731520" y="2414016"/>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部活・受験・引っ越し</a:t>
            </a:r>
          </a:p>
        </p:txBody>
      </p:sp>
      <p:sp>
        <p:nvSpPr>
          <p:cNvPr id="12" name="Rounded Rectangle 11"/>
          <p:cNvSpPr/>
          <p:nvPr/>
        </p:nvSpPr>
        <p:spPr>
          <a:xfrm>
            <a:off x="4307738" y="1883664"/>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4307738" y="1883664"/>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472330" y="2029968"/>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健康</a:t>
            </a:r>
          </a:p>
        </p:txBody>
      </p:sp>
      <p:sp>
        <p:nvSpPr>
          <p:cNvPr id="15" name="TextBox 14"/>
          <p:cNvSpPr txBox="1"/>
          <p:nvPr/>
        </p:nvSpPr>
        <p:spPr>
          <a:xfrm>
            <a:off x="4472330" y="2414016"/>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持病管理・体重推移</a:t>
            </a:r>
          </a:p>
        </p:txBody>
      </p:sp>
      <p:sp>
        <p:nvSpPr>
          <p:cNvPr id="16" name="Rounded Rectangle 15"/>
          <p:cNvSpPr/>
          <p:nvPr/>
        </p:nvSpPr>
        <p:spPr>
          <a:xfrm>
            <a:off x="8048548" y="1883664"/>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8048548" y="1883664"/>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13140" y="2029968"/>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投資</a:t>
            </a:r>
          </a:p>
        </p:txBody>
      </p:sp>
      <p:sp>
        <p:nvSpPr>
          <p:cNvPr id="19" name="TextBox 18"/>
          <p:cNvSpPr txBox="1"/>
          <p:nvPr/>
        </p:nvSpPr>
        <p:spPr>
          <a:xfrm>
            <a:off x="8213140" y="2414016"/>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NISA・資産設計</a:t>
            </a:r>
          </a:p>
        </p:txBody>
      </p:sp>
      <p:sp>
        <p:nvSpPr>
          <p:cNvPr id="20" name="Rounded Rectangle 19"/>
          <p:cNvSpPr/>
          <p:nvPr/>
        </p:nvSpPr>
        <p:spPr>
          <a:xfrm>
            <a:off x="566928" y="3398519"/>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3398519"/>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31520" y="3544824"/>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旅行</a:t>
            </a:r>
          </a:p>
        </p:txBody>
      </p:sp>
      <p:sp>
        <p:nvSpPr>
          <p:cNvPr id="23" name="TextBox 22"/>
          <p:cNvSpPr txBox="1"/>
          <p:nvPr/>
        </p:nvSpPr>
        <p:spPr>
          <a:xfrm>
            <a:off x="731520" y="3928871"/>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台湾・東南アジア・中央アジア</a:t>
            </a:r>
          </a:p>
        </p:txBody>
      </p:sp>
      <p:sp>
        <p:nvSpPr>
          <p:cNvPr id="24" name="Rounded Rectangle 23"/>
          <p:cNvSpPr/>
          <p:nvPr/>
        </p:nvSpPr>
        <p:spPr>
          <a:xfrm>
            <a:off x="4307738" y="3398519"/>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4307738" y="3398519"/>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472330" y="3544824"/>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本業</a:t>
            </a:r>
          </a:p>
        </p:txBody>
      </p:sp>
      <p:sp>
        <p:nvSpPr>
          <p:cNvPr id="27" name="TextBox 26"/>
          <p:cNvSpPr txBox="1"/>
          <p:nvPr/>
        </p:nvSpPr>
        <p:spPr>
          <a:xfrm>
            <a:off x="4472330" y="3928871"/>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AI動画アプリの開発・特許</a:t>
            </a:r>
          </a:p>
        </p:txBody>
      </p:sp>
      <p:sp>
        <p:nvSpPr>
          <p:cNvPr id="28" name="Rounded Rectangle 27"/>
          <p:cNvSpPr/>
          <p:nvPr/>
        </p:nvSpPr>
        <p:spPr>
          <a:xfrm>
            <a:off x="8048548" y="3398519"/>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8048548" y="3398519"/>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213140" y="3544824"/>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新規事業</a:t>
            </a:r>
          </a:p>
        </p:txBody>
      </p:sp>
      <p:sp>
        <p:nvSpPr>
          <p:cNvPr id="31" name="TextBox 30"/>
          <p:cNvSpPr txBox="1"/>
          <p:nvPr/>
        </p:nvSpPr>
        <p:spPr>
          <a:xfrm>
            <a:off x="8213140" y="3928871"/>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Grave AI等、AIで新サービスを試作</a:t>
            </a:r>
          </a:p>
        </p:txBody>
      </p:sp>
      <p:sp>
        <p:nvSpPr>
          <p:cNvPr id="32" name="Rounded Rectangle 31"/>
          <p:cNvSpPr/>
          <p:nvPr/>
        </p:nvSpPr>
        <p:spPr>
          <a:xfrm>
            <a:off x="566928" y="4913376"/>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566928" y="4913376"/>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731520" y="5059680"/>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書籍・執筆</a:t>
            </a:r>
          </a:p>
        </p:txBody>
      </p:sp>
      <p:sp>
        <p:nvSpPr>
          <p:cNvPr id="35" name="TextBox 34"/>
          <p:cNvSpPr txBox="1"/>
          <p:nvPr/>
        </p:nvSpPr>
        <p:spPr>
          <a:xfrm>
            <a:off x="731520" y="5443728"/>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著書4冊・小説・note投稿</a:t>
            </a:r>
          </a:p>
        </p:txBody>
      </p:sp>
      <p:sp>
        <p:nvSpPr>
          <p:cNvPr id="36" name="Rounded Rectangle 35"/>
          <p:cNvSpPr/>
          <p:nvPr/>
        </p:nvSpPr>
        <p:spPr>
          <a:xfrm>
            <a:off x="4307738" y="4913376"/>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a:off x="4307738" y="4913376"/>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4472330" y="5059680"/>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社会活動</a:t>
            </a:r>
          </a:p>
        </p:txBody>
      </p:sp>
      <p:sp>
        <p:nvSpPr>
          <p:cNvPr id="39" name="TextBox 38"/>
          <p:cNvSpPr txBox="1"/>
          <p:nvPr/>
        </p:nvSpPr>
        <p:spPr>
          <a:xfrm>
            <a:off x="4472330" y="5443728"/>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地域活動・PTA・観光協会</a:t>
            </a:r>
          </a:p>
        </p:txBody>
      </p:sp>
      <p:sp>
        <p:nvSpPr>
          <p:cNvPr id="40" name="Rounded Rectangle 39"/>
          <p:cNvSpPr/>
          <p:nvPr/>
        </p:nvSpPr>
        <p:spPr>
          <a:xfrm>
            <a:off x="8048548" y="4913376"/>
            <a:ext cx="3576218" cy="1350263"/>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8048548" y="4913376"/>
            <a:ext cx="3576218" cy="54864"/>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8213140" y="5059680"/>
            <a:ext cx="3247034"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趣味</a:t>
            </a:r>
          </a:p>
        </p:txBody>
      </p:sp>
      <p:sp>
        <p:nvSpPr>
          <p:cNvPr id="43" name="TextBox 42"/>
          <p:cNvSpPr txBox="1"/>
          <p:nvPr/>
        </p:nvSpPr>
        <p:spPr>
          <a:xfrm>
            <a:off x="8213140" y="5443728"/>
            <a:ext cx="3247034" cy="664463"/>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卓球分析・書道・競馬</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7-1. 旅行もAIに計画を任せる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現地のお店探しから、旅行後に1冊の本にまとめるところまで、AIを使っています。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2382011"/>
            <a:ext cx="11057839" cy="1554480"/>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41247" y="2528315"/>
            <a:ext cx="10509199"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実例1：現地のお店をAIが調べる</a:t>
            </a:r>
          </a:p>
        </p:txBody>
      </p:sp>
      <p:sp>
        <p:nvSpPr>
          <p:cNvPr id="10" name="TextBox 9"/>
          <p:cNvSpPr txBox="1"/>
          <p:nvPr/>
        </p:nvSpPr>
        <p:spPr>
          <a:xfrm>
            <a:off x="841247" y="2930651"/>
            <a:ext cx="10509199" cy="822959"/>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500" b="0">
                <a:solidFill>
                  <a:srgbClr val="FFFDF8"/>
                </a:solidFill>
                <a:latin typeface="Yu Gothic"/>
                <a:ea typeface="Yu Gothic"/>
              </a:rPr>
              <a:t>ベトナム旅行では、フォーの名店をAIに調べさせて実際に訪問。台湾・タイ・ウズベキスタンでも行程や現地の下調べをAIが担当</a:t>
            </a:r>
          </a:p>
        </p:txBody>
      </p:sp>
      <p:sp>
        <p:nvSpPr>
          <p:cNvPr id="11" name="Rounded Rectangle 10"/>
          <p:cNvSpPr/>
          <p:nvPr/>
        </p:nvSpPr>
        <p:spPr>
          <a:xfrm>
            <a:off x="566928" y="4210812"/>
            <a:ext cx="11057839" cy="1554480"/>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41247" y="4338827"/>
            <a:ext cx="10509199"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実例2：旅行を1冊の本に</a:t>
            </a:r>
          </a:p>
        </p:txBody>
      </p:sp>
      <p:sp>
        <p:nvSpPr>
          <p:cNvPr id="13" name="TextBox 12"/>
          <p:cNvSpPr txBox="1"/>
          <p:nvPr/>
        </p:nvSpPr>
        <p:spPr>
          <a:xfrm>
            <a:off x="841247" y="4713731"/>
            <a:ext cx="10509199" cy="91440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野沢温泉スキー旅行は、帰国後にAIを使って1冊の旅行記にまとめ、Amazonで販売中</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7-1a. 台湾旅行 — AIコンシェルジュの実地検証</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家族旅行の裏側で、AI活用の成功・失敗事例を意図的に集めるプロジェクトでした。</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110578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11057839"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68096" y="1883664"/>
            <a:ext cx="10655503"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台湾旅行プロジェクトの中身</a:t>
            </a:r>
          </a:p>
        </p:txBody>
      </p:sp>
      <p:sp>
        <p:nvSpPr>
          <p:cNvPr id="11" name="Rounded Rectangle 10"/>
          <p:cNvSpPr/>
          <p:nvPr/>
        </p:nvSpPr>
        <p:spPr>
          <a:xfrm>
            <a:off x="749808" y="245059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49808" y="245059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245059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2025年12月29日〜2026年1月2日、高雄・台北への父娘旅（長女・次女と3人）</a:t>
            </a:r>
          </a:p>
        </p:txBody>
      </p:sp>
      <p:sp>
        <p:nvSpPr>
          <p:cNvPr id="14" name="Rounded Rectangle 13"/>
          <p:cNvSpPr/>
          <p:nvPr/>
        </p:nvSpPr>
        <p:spPr>
          <a:xfrm>
            <a:off x="749808" y="339928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49808" y="339928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50976" y="339928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目的は二重構造：家族の満足度に加え、AI活用の成功/失敗事例を意図的に収集</a:t>
            </a:r>
          </a:p>
        </p:txBody>
      </p:sp>
      <p:sp>
        <p:nvSpPr>
          <p:cNvPr id="17" name="Rounded Rectangle 16"/>
          <p:cNvSpPr/>
          <p:nvPr/>
        </p:nvSpPr>
        <p:spPr>
          <a:xfrm>
            <a:off x="749808" y="434797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49808" y="434797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50976" y="434797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ガイドブックをv1〜v5まで作り込み。新幹線予約・アプリ操作・座席選び・夜市マップまで網羅</a:t>
            </a:r>
          </a:p>
        </p:txBody>
      </p:sp>
      <p:sp>
        <p:nvSpPr>
          <p:cNvPr id="20" name="Rounded Rectangle 19"/>
          <p:cNvSpPr/>
          <p:nvPr/>
        </p:nvSpPr>
        <p:spPr>
          <a:xfrm>
            <a:off x="749808" y="529666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749808" y="529666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50976" y="529666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Claudeだけでなく、Manusも併用して使い分け</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アジェンダ</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今日はこの順番でお話しします。受験の深掘り本編はLINE動画で改めてお届けします。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786384" y="1977961"/>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1977961"/>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1</a:t>
            </a:r>
          </a:p>
        </p:txBody>
      </p:sp>
      <p:sp>
        <p:nvSpPr>
          <p:cNvPr id="10" name="TextBox 9"/>
          <p:cNvSpPr txBox="1"/>
          <p:nvPr/>
        </p:nvSpPr>
        <p:spPr>
          <a:xfrm>
            <a:off x="1280160" y="1883664"/>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導入・自己紹介（引っ越しの経緯）</a:t>
            </a:r>
          </a:p>
        </p:txBody>
      </p:sp>
      <p:sp>
        <p:nvSpPr>
          <p:cNvPr id="11" name="Rounded Rectangle 10"/>
          <p:cNvSpPr/>
          <p:nvPr/>
        </p:nvSpPr>
        <p:spPr>
          <a:xfrm>
            <a:off x="786384" y="2514028"/>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86384" y="2514028"/>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2</a:t>
            </a:r>
          </a:p>
        </p:txBody>
      </p:sp>
      <p:sp>
        <p:nvSpPr>
          <p:cNvPr id="13" name="TextBox 12"/>
          <p:cNvSpPr txBox="1"/>
          <p:nvPr/>
        </p:nvSpPr>
        <p:spPr>
          <a:xfrm>
            <a:off x="1280160" y="2419731"/>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AIの心理的ハードルの話</a:t>
            </a:r>
          </a:p>
        </p:txBody>
      </p:sp>
      <p:sp>
        <p:nvSpPr>
          <p:cNvPr id="14" name="Rounded Rectangle 13"/>
          <p:cNvSpPr/>
          <p:nvPr/>
        </p:nvSpPr>
        <p:spPr>
          <a:xfrm>
            <a:off x="786384" y="3050095"/>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 y="3050095"/>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3</a:t>
            </a:r>
          </a:p>
        </p:txBody>
      </p:sp>
      <p:sp>
        <p:nvSpPr>
          <p:cNvPr id="16" name="TextBox 15"/>
          <p:cNvSpPr txBox="1"/>
          <p:nvPr/>
        </p:nvSpPr>
        <p:spPr>
          <a:xfrm>
            <a:off x="1280160" y="2955798"/>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AIの種類と特徴</a:t>
            </a:r>
          </a:p>
        </p:txBody>
      </p:sp>
      <p:sp>
        <p:nvSpPr>
          <p:cNvPr id="17" name="Rounded Rectangle 16"/>
          <p:cNvSpPr/>
          <p:nvPr/>
        </p:nvSpPr>
        <p:spPr>
          <a:xfrm>
            <a:off x="786384" y="3586162"/>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86384" y="3586162"/>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4</a:t>
            </a:r>
          </a:p>
        </p:txBody>
      </p:sp>
      <p:sp>
        <p:nvSpPr>
          <p:cNvPr id="19" name="TextBox 18"/>
          <p:cNvSpPr txBox="1"/>
          <p:nvPr/>
        </p:nvSpPr>
        <p:spPr>
          <a:xfrm>
            <a:off x="1280160" y="3491864"/>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AIとお金・AIと健康</a:t>
            </a:r>
          </a:p>
        </p:txBody>
      </p:sp>
      <p:sp>
        <p:nvSpPr>
          <p:cNvPr id="20" name="Rounded Rectangle 19"/>
          <p:cNvSpPr/>
          <p:nvPr/>
        </p:nvSpPr>
        <p:spPr>
          <a:xfrm>
            <a:off x="786384" y="4122229"/>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86384" y="4122229"/>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5</a:t>
            </a:r>
          </a:p>
        </p:txBody>
      </p:sp>
      <p:sp>
        <p:nvSpPr>
          <p:cNvPr id="22" name="TextBox 21"/>
          <p:cNvSpPr txBox="1"/>
          <p:nvPr/>
        </p:nvSpPr>
        <p:spPr>
          <a:xfrm>
            <a:off x="1280160" y="4027931"/>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著書4冊の紹介</a:t>
            </a:r>
          </a:p>
        </p:txBody>
      </p:sp>
      <p:sp>
        <p:nvSpPr>
          <p:cNvPr id="23" name="Rounded Rectangle 22"/>
          <p:cNvSpPr/>
          <p:nvPr/>
        </p:nvSpPr>
        <p:spPr>
          <a:xfrm>
            <a:off x="786384" y="4658296"/>
            <a:ext cx="347472" cy="347472"/>
          </a:xfrm>
          <a:prstGeom prst="roundRect">
            <a:avLst>
              <a:gd name="adj" fmla="val 8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86384" y="4658296"/>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B08D3F"/>
                </a:solidFill>
                <a:latin typeface="Yu Gothic"/>
                <a:ea typeface="Yu Gothic"/>
              </a:rPr>
              <a:t>6</a:t>
            </a:r>
          </a:p>
        </p:txBody>
      </p:sp>
      <p:sp>
        <p:nvSpPr>
          <p:cNvPr id="25" name="TextBox 24"/>
          <p:cNvSpPr txBox="1"/>
          <p:nvPr/>
        </p:nvSpPr>
        <p:spPr>
          <a:xfrm>
            <a:off x="1280160" y="4563998"/>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受験×AI</a:t>
            </a:r>
          </a:p>
        </p:txBody>
      </p:sp>
      <p:sp>
        <p:nvSpPr>
          <p:cNvPr id="26" name="Rounded Rectangle 25"/>
          <p:cNvSpPr/>
          <p:nvPr/>
        </p:nvSpPr>
        <p:spPr>
          <a:xfrm>
            <a:off x="786384" y="5194363"/>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86384" y="5194363"/>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7</a:t>
            </a:r>
          </a:p>
        </p:txBody>
      </p:sp>
      <p:sp>
        <p:nvSpPr>
          <p:cNvPr id="28" name="TextBox 27"/>
          <p:cNvSpPr txBox="1"/>
          <p:nvPr/>
        </p:nvSpPr>
        <p:spPr>
          <a:xfrm>
            <a:off x="1280160" y="5100066"/>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その他の活用例：旅行・介護・アプリ開発</a:t>
            </a:r>
          </a:p>
        </p:txBody>
      </p:sp>
      <p:sp>
        <p:nvSpPr>
          <p:cNvPr id="29" name="Rounded Rectangle 28"/>
          <p:cNvSpPr/>
          <p:nvPr/>
        </p:nvSpPr>
        <p:spPr>
          <a:xfrm>
            <a:off x="786384" y="5730430"/>
            <a:ext cx="347472" cy="347472"/>
          </a:xfrm>
          <a:prstGeom prst="roundRect">
            <a:avLst>
              <a:gd name="adj" fmla="val 8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86384" y="5730430"/>
            <a:ext cx="347472" cy="34747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1">
                <a:solidFill>
                  <a:srgbClr val="1E3A2F"/>
                </a:solidFill>
                <a:latin typeface="Yu Gothic"/>
                <a:ea typeface="Yu Gothic"/>
              </a:rPr>
              <a:t>8</a:t>
            </a:r>
          </a:p>
        </p:txBody>
      </p:sp>
      <p:sp>
        <p:nvSpPr>
          <p:cNvPr id="31" name="TextBox 30"/>
          <p:cNvSpPr txBox="1"/>
          <p:nvPr/>
        </p:nvSpPr>
        <p:spPr>
          <a:xfrm>
            <a:off x="1280160" y="5636133"/>
            <a:ext cx="5148273" cy="53606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LINE公式アカウント案内〜質疑応答</a:t>
            </a:r>
          </a:p>
        </p:txBody>
      </p:sp>
      <p:sp>
        <p:nvSpPr>
          <p:cNvPr id="32" name="Rounded Rectangle 31"/>
          <p:cNvSpPr/>
          <p:nvPr/>
        </p:nvSpPr>
        <p:spPr>
          <a:xfrm>
            <a:off x="6858201" y="1883664"/>
            <a:ext cx="4766566" cy="1155191"/>
          </a:xfrm>
          <a:prstGeom prst="roundRect">
            <a:avLst>
              <a:gd name="adj" fmla="val 6000"/>
            </a:avLst>
          </a:prstGeom>
          <a:solidFill>
            <a:srgbClr val="E5E0D2"/>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7086801" y="2011680"/>
            <a:ext cx="4309366"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400" b="1">
                <a:solidFill>
                  <a:srgbClr val="6F7A72"/>
                </a:solidFill>
                <a:latin typeface="Yu Gothic"/>
                <a:ea typeface="Yu Gothic"/>
              </a:rPr>
              <a:t>前半</a:t>
            </a:r>
          </a:p>
        </p:txBody>
      </p:sp>
      <p:sp>
        <p:nvSpPr>
          <p:cNvPr id="34" name="TextBox 33"/>
          <p:cNvSpPr txBox="1"/>
          <p:nvPr/>
        </p:nvSpPr>
        <p:spPr>
          <a:xfrm>
            <a:off x="7086801" y="2359152"/>
            <a:ext cx="4309366" cy="569975"/>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導入と基礎（①〜⑤）</a:t>
            </a:r>
          </a:p>
        </p:txBody>
      </p:sp>
      <p:sp>
        <p:nvSpPr>
          <p:cNvPr id="35" name="TextBox 34"/>
          <p:cNvSpPr txBox="1"/>
          <p:nvPr/>
        </p:nvSpPr>
        <p:spPr>
          <a:xfrm>
            <a:off x="6858201" y="3002280"/>
            <a:ext cx="4766566"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600" b="1">
                <a:solidFill>
                  <a:srgbClr val="B08D3F"/>
                </a:solidFill>
                <a:latin typeface="Yu Gothic"/>
                <a:ea typeface="Yu Gothic"/>
              </a:rPr>
              <a:t>▼</a:t>
            </a:r>
          </a:p>
        </p:txBody>
      </p:sp>
      <p:sp>
        <p:nvSpPr>
          <p:cNvPr id="36" name="Rounded Rectangle 35"/>
          <p:cNvSpPr/>
          <p:nvPr/>
        </p:nvSpPr>
        <p:spPr>
          <a:xfrm>
            <a:off x="6858201" y="3496056"/>
            <a:ext cx="4766566" cy="1155191"/>
          </a:xfrm>
          <a:prstGeom prst="roundRect">
            <a:avLst>
              <a:gd name="adj" fmla="val 6000"/>
            </a:avLst>
          </a:prstGeom>
          <a:solidFill>
            <a:srgbClr val="B08D3F"/>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7086801" y="3624072"/>
            <a:ext cx="4309366"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400" b="1">
                <a:solidFill>
                  <a:srgbClr val="1E3A2F"/>
                </a:solidFill>
                <a:latin typeface="Yu Gothic"/>
                <a:ea typeface="Yu Gothic"/>
              </a:rPr>
              <a:t>本編</a:t>
            </a:r>
          </a:p>
        </p:txBody>
      </p:sp>
      <p:sp>
        <p:nvSpPr>
          <p:cNvPr id="38" name="TextBox 37"/>
          <p:cNvSpPr txBox="1"/>
          <p:nvPr/>
        </p:nvSpPr>
        <p:spPr>
          <a:xfrm>
            <a:off x="7086801" y="3971544"/>
            <a:ext cx="4309366" cy="569975"/>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受験×AI（⑥）</a:t>
            </a:r>
          </a:p>
        </p:txBody>
      </p:sp>
      <p:sp>
        <p:nvSpPr>
          <p:cNvPr id="39" name="TextBox 38"/>
          <p:cNvSpPr txBox="1"/>
          <p:nvPr/>
        </p:nvSpPr>
        <p:spPr>
          <a:xfrm>
            <a:off x="6858201" y="4614671"/>
            <a:ext cx="4766566"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600" b="1">
                <a:solidFill>
                  <a:srgbClr val="B08D3F"/>
                </a:solidFill>
                <a:latin typeface="Yu Gothic"/>
                <a:ea typeface="Yu Gothic"/>
              </a:rPr>
              <a:t>▼</a:t>
            </a:r>
          </a:p>
        </p:txBody>
      </p:sp>
      <p:sp>
        <p:nvSpPr>
          <p:cNvPr id="40" name="Rounded Rectangle 39"/>
          <p:cNvSpPr/>
          <p:nvPr/>
        </p:nvSpPr>
        <p:spPr>
          <a:xfrm>
            <a:off x="6858201" y="5108447"/>
            <a:ext cx="4766566" cy="1155191"/>
          </a:xfrm>
          <a:prstGeom prst="roundRect">
            <a:avLst>
              <a:gd name="adj" fmla="val 6000"/>
            </a:avLst>
          </a:prstGeom>
          <a:solidFill>
            <a:srgbClr val="E5E0D2"/>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7086801" y="5236463"/>
            <a:ext cx="4309366"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400" b="1">
                <a:solidFill>
                  <a:srgbClr val="6F7A72"/>
                </a:solidFill>
                <a:latin typeface="Yu Gothic"/>
                <a:ea typeface="Yu Gothic"/>
              </a:rPr>
              <a:t>後半</a:t>
            </a:r>
          </a:p>
        </p:txBody>
      </p:sp>
      <p:sp>
        <p:nvSpPr>
          <p:cNvPr id="42" name="TextBox 41"/>
          <p:cNvSpPr txBox="1"/>
          <p:nvPr/>
        </p:nvSpPr>
        <p:spPr>
          <a:xfrm>
            <a:off x="7086801" y="5583935"/>
            <a:ext cx="4309366" cy="569975"/>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活用例・ご案内（⑦⑧）</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7-1b. もう一つの旅行本 — AIと共に書いた記録</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ベトナム・タイのひとり旅を、AI活用の実践記録としてまるごと1冊にまとめています。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110578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11057839"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68096" y="1883664"/>
            <a:ext cx="10655503"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旅行本プロジェクトの中身</a:t>
            </a:r>
          </a:p>
        </p:txBody>
      </p:sp>
      <p:sp>
        <p:nvSpPr>
          <p:cNvPr id="11" name="Rounded Rectangle 10"/>
          <p:cNvSpPr/>
          <p:nvPr/>
        </p:nvSpPr>
        <p:spPr>
          <a:xfrm>
            <a:off x="749808" y="245059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49808" y="245059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245059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舞台はホーチミン→バンコクのひとり旅</a:t>
            </a:r>
          </a:p>
        </p:txBody>
      </p:sp>
      <p:sp>
        <p:nvSpPr>
          <p:cNvPr id="14" name="Rounded Rectangle 13"/>
          <p:cNvSpPr/>
          <p:nvPr/>
        </p:nvSpPr>
        <p:spPr>
          <a:xfrm>
            <a:off x="749808" y="339928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49808" y="339928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50976" y="339928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AIを「計画立案・現場司令塔・危機管理コンサルタント」の3役に分解して活用</a:t>
            </a:r>
          </a:p>
        </p:txBody>
      </p:sp>
      <p:sp>
        <p:nvSpPr>
          <p:cNvPr id="17" name="Rounded Rectangle 16"/>
          <p:cNvSpPr/>
          <p:nvPr/>
        </p:nvSpPr>
        <p:spPr>
          <a:xfrm>
            <a:off x="749808" y="434797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49808" y="434797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50976" y="434797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実際に使ったAIとの対話ログを50本以上、解説付きで収録</a:t>
            </a:r>
          </a:p>
        </p:txBody>
      </p:sp>
      <p:sp>
        <p:nvSpPr>
          <p:cNvPr id="20" name="Rounded Rectangle 19"/>
          <p:cNvSpPr/>
          <p:nvPr/>
        </p:nvSpPr>
        <p:spPr>
          <a:xfrm>
            <a:off x="749808" y="529666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749808" y="529666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50976" y="529666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文章の校閲チェックもAIで自動化</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7-2. 介護も、皆さんのスマホで</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ここは実演です。お手元のスマホでChatGPT等に、今この場で質問してみてください。</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883664"/>
            <a:ext cx="11057839" cy="437997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66928" y="1883664"/>
            <a:ext cx="11057839"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68096" y="1883664"/>
            <a:ext cx="10655503"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介護：皆さんで試してみる</a:t>
            </a:r>
          </a:p>
        </p:txBody>
      </p:sp>
      <p:sp>
        <p:nvSpPr>
          <p:cNvPr id="11" name="Rounded Rectangle 10"/>
          <p:cNvSpPr/>
          <p:nvPr/>
        </p:nvSpPr>
        <p:spPr>
          <a:xfrm>
            <a:off x="749808" y="245059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49808" y="245059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245059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まず全員で1問：「豊洲のおいしいランチを3つ教えて」</a:t>
            </a:r>
          </a:p>
        </p:txBody>
      </p:sp>
      <p:sp>
        <p:nvSpPr>
          <p:cNvPr id="14" name="Rounded Rectangle 13"/>
          <p:cNvSpPr/>
          <p:nvPr/>
        </p:nvSpPr>
        <p:spPr>
          <a:xfrm>
            <a:off x="749808" y="3399282"/>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49808" y="3399282"/>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50976" y="3399282"/>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続けて：「近くの介護施設を調べて」</a:t>
            </a:r>
          </a:p>
        </p:txBody>
      </p:sp>
      <p:sp>
        <p:nvSpPr>
          <p:cNvPr id="17" name="Rounded Rectangle 16"/>
          <p:cNvSpPr/>
          <p:nvPr/>
        </p:nvSpPr>
        <p:spPr>
          <a:xfrm>
            <a:off x="749808" y="434797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49808" y="434797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50976" y="434797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「介護保険の申請方法を教えて」</a:t>
            </a:r>
          </a:p>
        </p:txBody>
      </p:sp>
      <p:sp>
        <p:nvSpPr>
          <p:cNvPr id="20" name="Rounded Rectangle 19"/>
          <p:cNvSpPr/>
          <p:nvPr/>
        </p:nvSpPr>
        <p:spPr>
          <a:xfrm>
            <a:off x="749808" y="5296661"/>
            <a:ext cx="10692079" cy="83896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749808" y="5296661"/>
            <a:ext cx="64008" cy="83896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50976" y="5296661"/>
            <a:ext cx="10344607" cy="83896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調べ物の相談相手として使える（デモ⑤）</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7-3. AIエージェントがあれば、アプリまで作れる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「Grave AI」——アイデアをAIエージェントに指示するだけで、実際に動くアプリになりました。</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TextBox 7"/>
          <p:cNvSpPr txBox="1"/>
          <p:nvPr/>
        </p:nvSpPr>
        <p:spPr>
          <a:xfrm>
            <a:off x="566928" y="1883664"/>
            <a:ext cx="6474683" cy="292608"/>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何ができるアプリか</a:t>
            </a:r>
          </a:p>
        </p:txBody>
      </p:sp>
      <p:sp>
        <p:nvSpPr>
          <p:cNvPr id="9" name="Rounded Rectangle 8"/>
          <p:cNvSpPr/>
          <p:nvPr/>
        </p:nvSpPr>
        <p:spPr>
          <a:xfrm>
            <a:off x="566928" y="2249424"/>
            <a:ext cx="6474683" cy="12527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3232" y="2249424"/>
            <a:ext cx="6182075" cy="12527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コンセプト：「お墓の前で、もう一度会える」——故人との対話をAIで実現する追悼アプリ</a:t>
            </a:r>
          </a:p>
        </p:txBody>
      </p:sp>
      <p:sp>
        <p:nvSpPr>
          <p:cNvPr id="11" name="Rounded Rectangle 10"/>
          <p:cNvSpPr/>
          <p:nvPr/>
        </p:nvSpPr>
        <p:spPr>
          <a:xfrm>
            <a:off x="566928" y="3630167"/>
            <a:ext cx="6474683" cy="12527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3232" y="3630167"/>
            <a:ext cx="6182075" cy="12527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故人のプロフィール（名前・続柄・生没年・写真）と、日記や手紙などの思い出を登録</a:t>
            </a:r>
          </a:p>
        </p:txBody>
      </p:sp>
      <p:sp>
        <p:nvSpPr>
          <p:cNvPr id="13" name="Rounded Rectangle 12"/>
          <p:cNvSpPr/>
          <p:nvPr/>
        </p:nvSpPr>
        <p:spPr>
          <a:xfrm>
            <a:off x="566928" y="5010911"/>
            <a:ext cx="6474683" cy="1252727"/>
          </a:xfrm>
          <a:prstGeom prst="roundRect">
            <a:avLst>
              <a:gd name="adj" fmla="val 5000"/>
            </a:avLst>
          </a:prstGeom>
          <a:solidFill>
            <a:srgbClr val="FFFDF8"/>
          </a:solidFill>
          <a:ln w="12700">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5010911"/>
            <a:ext cx="6182075" cy="1252727"/>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登録した思い出をもとに、AIとチャット・音声で会話できる</a:t>
            </a:r>
          </a:p>
        </p:txBody>
      </p:sp>
      <p:sp>
        <p:nvSpPr>
          <p:cNvPr id="15" name="Rounded Rectangle 14"/>
          <p:cNvSpPr/>
          <p:nvPr/>
        </p:nvSpPr>
        <p:spPr>
          <a:xfrm>
            <a:off x="8624529" y="1883664"/>
            <a:ext cx="1737360" cy="1737360"/>
          </a:xfrm>
          <a:prstGeom prst="roundRect">
            <a:avLst>
              <a:gd name="adj" fmla="val 5000"/>
            </a:avLst>
          </a:prstGeom>
          <a:solidFill>
            <a:srgbClr val="FFFDF8"/>
          </a:solidFill>
          <a:ln w="1905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grave-ai-qr.png"/>
          <p:cNvPicPr>
            <a:picLocks noChangeAspect="1"/>
          </p:cNvPicPr>
          <p:nvPr/>
        </p:nvPicPr>
        <p:blipFill>
          <a:blip r:embed="rId2"/>
          <a:stretch>
            <a:fillRect/>
          </a:stretch>
        </p:blipFill>
        <p:spPr>
          <a:xfrm>
            <a:off x="8734257" y="1993392"/>
            <a:ext cx="1517904" cy="1517904"/>
          </a:xfrm>
          <a:prstGeom prst="rect">
            <a:avLst/>
          </a:prstGeom>
        </p:spPr>
      </p:pic>
      <p:sp>
        <p:nvSpPr>
          <p:cNvPr id="17" name="TextBox 16"/>
          <p:cNvSpPr txBox="1"/>
          <p:nvPr/>
        </p:nvSpPr>
        <p:spPr>
          <a:xfrm>
            <a:off x="7361651" y="3712463"/>
            <a:ext cx="426311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100" b="1">
                <a:solidFill>
                  <a:srgbClr val="6F7A72"/>
                </a:solidFill>
                <a:latin typeface="Yu Gothic"/>
                <a:ea typeface="Yu Gothic"/>
              </a:rPr>
              <a:t>grave-ai.replit.app</a:t>
            </a:r>
          </a:p>
        </p:txBody>
      </p:sp>
      <p:sp>
        <p:nvSpPr>
          <p:cNvPr id="18" name="TextBox 17"/>
          <p:cNvSpPr txBox="1"/>
          <p:nvPr/>
        </p:nvSpPr>
        <p:spPr>
          <a:xfrm>
            <a:off x="7361651" y="4123944"/>
            <a:ext cx="4263115" cy="292608"/>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つくり方</a:t>
            </a:r>
          </a:p>
        </p:txBody>
      </p:sp>
      <p:sp>
        <p:nvSpPr>
          <p:cNvPr id="19" name="TextBox 18"/>
          <p:cNvSpPr txBox="1"/>
          <p:nvPr/>
        </p:nvSpPr>
        <p:spPr>
          <a:xfrm>
            <a:off x="7416515" y="4489704"/>
            <a:ext cx="4153387" cy="1773936"/>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私自身がAIエージェントに指示して開発（プログラムは自分で書いていない）</a:t>
            </a:r>
          </a:p>
          <a:p>
            <a:pPr algn="l" marL="256032" indent="-256032">
              <a:lnSpc>
                <a:spcPct val="105000"/>
              </a:lnSpc>
              <a:spcBef>
                <a:spcPts val="0"/>
              </a:spcBef>
              <a:spcAft>
                <a:spcPts val="400"/>
              </a:spcAft>
              <a:buClr>
                <a:srgbClr val="B08D3F"/>
              </a:buClr>
              <a:buFont typeface="Yu Gothic"/>
              <a:buChar char="●"/>
            </a:pPr>
            <a:r>
              <a:rPr sz="1800" b="0">
                <a:solidFill>
                  <a:srgbClr val="26302B"/>
                </a:solidFill>
                <a:latin typeface="Yu Gothic"/>
                <a:ea typeface="Yu Gothic"/>
              </a:rPr>
              <a:t>使用技術：Anthropic（Claude系）のAI＋ElevenLabs（音声）</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8. LINE公式アカウントのご案内</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今後、受験×AIの動画をこちらに順次公開していきます。ぜひご登録ください。</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1389888" y="2340864"/>
            <a:ext cx="2377440" cy="2377440"/>
          </a:xfrm>
          <a:prstGeom prst="roundRect">
            <a:avLst>
              <a:gd name="adj" fmla="val 5000"/>
            </a:avLst>
          </a:prstGeom>
          <a:solidFill>
            <a:srgbClr val="FFFDF8"/>
          </a:solidFill>
          <a:ln w="222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9" name="Picture 8" descr="line-qr.png"/>
          <p:cNvPicPr>
            <a:picLocks noChangeAspect="1"/>
          </p:cNvPicPr>
          <p:nvPr/>
        </p:nvPicPr>
        <p:blipFill>
          <a:blip r:embed="rId2"/>
          <a:stretch>
            <a:fillRect/>
          </a:stretch>
        </p:blipFill>
        <p:spPr>
          <a:xfrm>
            <a:off x="1499616" y="2450592"/>
            <a:ext cx="2157984" cy="2157984"/>
          </a:xfrm>
          <a:prstGeom prst="rect">
            <a:avLst/>
          </a:prstGeom>
        </p:spPr>
      </p:pic>
      <p:sp>
        <p:nvSpPr>
          <p:cNvPr id="10" name="TextBox 9"/>
          <p:cNvSpPr txBox="1"/>
          <p:nvPr/>
        </p:nvSpPr>
        <p:spPr>
          <a:xfrm>
            <a:off x="1389888" y="4828032"/>
            <a:ext cx="2377440" cy="36576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100" b="1">
                <a:solidFill>
                  <a:srgbClr val="6F7A72"/>
                </a:solidFill>
                <a:latin typeface="Yu Gothic"/>
                <a:ea typeface="Yu Gothic"/>
              </a:rPr>
              <a:t>あさみの公式アカウント</a:t>
            </a:r>
          </a:p>
        </p:txBody>
      </p:sp>
      <p:sp>
        <p:nvSpPr>
          <p:cNvPr id="11" name="TextBox 10"/>
          <p:cNvSpPr txBox="1"/>
          <p:nvPr/>
        </p:nvSpPr>
        <p:spPr>
          <a:xfrm>
            <a:off x="4590288" y="2523744"/>
            <a:ext cx="6760159" cy="2743200"/>
          </a:xfrm>
          <a:prstGeom prst="rect">
            <a:avLst/>
          </a:prstGeom>
          <a:noFill/>
        </p:spPr>
        <p:txBody>
          <a:bodyPr wrap="square" anchor="ctr"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QRコードから「友だち追加」</a:t>
            </a:r>
          </a:p>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受験×AIの動画を順次公開します</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学校選び・塾選び・志望理由書・面接対策 など</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今日話しきれなかった「情報の取り方」もここで</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まとめ</a:t>
            </a:r>
          </a:p>
        </p:txBody>
      </p:sp>
      <p:sp>
        <p:nvSpPr>
          <p:cNvPr id="5" name="TextBox 4"/>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6" name="Rounded Rectangle 5"/>
          <p:cNvSpPr/>
          <p:nvPr/>
        </p:nvSpPr>
        <p:spPr>
          <a:xfrm>
            <a:off x="566928" y="2354580"/>
            <a:ext cx="3442106" cy="2743200"/>
          </a:xfrm>
          <a:prstGeom prst="roundRect">
            <a:avLst>
              <a:gd name="adj" fmla="val 5000"/>
            </a:avLst>
          </a:prstGeom>
          <a:solidFill>
            <a:srgbClr val="FFFDF8"/>
          </a:solidFill>
          <a:ln w="15875">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2031949" y="2665476"/>
            <a:ext cx="512064" cy="512064"/>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031949" y="2665476"/>
            <a:ext cx="512064" cy="51206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80" b="1">
                <a:solidFill>
                  <a:srgbClr val="1E3A2F"/>
                </a:solidFill>
                <a:latin typeface="Yu Gothic"/>
                <a:ea typeface="Yu Gothic"/>
              </a:rPr>
              <a:t>1</a:t>
            </a:r>
          </a:p>
        </p:txBody>
      </p:sp>
      <p:sp>
        <p:nvSpPr>
          <p:cNvPr id="9" name="TextBox 8"/>
          <p:cNvSpPr txBox="1"/>
          <p:nvPr/>
        </p:nvSpPr>
        <p:spPr>
          <a:xfrm>
            <a:off x="749808" y="3314700"/>
            <a:ext cx="3076346" cy="59436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500" b="1">
                <a:solidFill>
                  <a:srgbClr val="1E3A2F"/>
                </a:solidFill>
                <a:latin typeface="Yu Gothic"/>
                <a:ea typeface="Yu Gothic"/>
              </a:rPr>
              <a:t>書類をAIに読ませて比べる</a:t>
            </a:r>
          </a:p>
        </p:txBody>
      </p:sp>
      <p:sp>
        <p:nvSpPr>
          <p:cNvPr id="10" name="TextBox 9"/>
          <p:cNvSpPr txBox="1"/>
          <p:nvPr/>
        </p:nvSpPr>
        <p:spPr>
          <a:xfrm>
            <a:off x="822960" y="3927348"/>
            <a:ext cx="2930042" cy="100584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800" b="0">
                <a:solidFill>
                  <a:srgbClr val="26302B"/>
                </a:solidFill>
                <a:latin typeface="Yu Gothic"/>
                <a:ea typeface="Yu Gothic"/>
              </a:rPr>
              <a:t>見積書・過去問など、写真を撮るだけでたたき台ができる</a:t>
            </a:r>
          </a:p>
        </p:txBody>
      </p:sp>
      <p:sp>
        <p:nvSpPr>
          <p:cNvPr id="11" name="Rounded Rectangle 10"/>
          <p:cNvSpPr/>
          <p:nvPr/>
        </p:nvSpPr>
        <p:spPr>
          <a:xfrm>
            <a:off x="4374794" y="2354580"/>
            <a:ext cx="3442106" cy="2743200"/>
          </a:xfrm>
          <a:prstGeom prst="roundRect">
            <a:avLst>
              <a:gd name="adj" fmla="val 5000"/>
            </a:avLst>
          </a:prstGeom>
          <a:solidFill>
            <a:srgbClr val="FFFDF8"/>
          </a:solidFill>
          <a:ln w="15875">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5839815" y="2665476"/>
            <a:ext cx="512064" cy="512064"/>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839815" y="2665476"/>
            <a:ext cx="512064" cy="51206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80" b="1">
                <a:solidFill>
                  <a:srgbClr val="1E3A2F"/>
                </a:solidFill>
                <a:latin typeface="Yu Gothic"/>
                <a:ea typeface="Yu Gothic"/>
              </a:rPr>
              <a:t>2</a:t>
            </a:r>
          </a:p>
        </p:txBody>
      </p:sp>
      <p:sp>
        <p:nvSpPr>
          <p:cNvPr id="14" name="TextBox 13"/>
          <p:cNvSpPr txBox="1"/>
          <p:nvPr/>
        </p:nvSpPr>
        <p:spPr>
          <a:xfrm>
            <a:off x="4557674" y="3314700"/>
            <a:ext cx="3076346" cy="59436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500" b="1">
                <a:solidFill>
                  <a:srgbClr val="1E3A2F"/>
                </a:solidFill>
                <a:latin typeface="Yu Gothic"/>
                <a:ea typeface="Yu Gothic"/>
              </a:rPr>
              <a:t>AIエージェントに調べさせる</a:t>
            </a:r>
          </a:p>
        </p:txBody>
      </p:sp>
      <p:sp>
        <p:nvSpPr>
          <p:cNvPr id="15" name="TextBox 14"/>
          <p:cNvSpPr txBox="1"/>
          <p:nvPr/>
        </p:nvSpPr>
        <p:spPr>
          <a:xfrm>
            <a:off x="4630826" y="3927348"/>
            <a:ext cx="2930042" cy="100584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800" b="0">
                <a:solidFill>
                  <a:srgbClr val="26302B"/>
                </a:solidFill>
                <a:latin typeface="Yu Gothic"/>
                <a:ea typeface="Yu Gothic"/>
              </a:rPr>
              <a:t>受験校さがし・介護施設さがしなど、任せて待てる</a:t>
            </a:r>
          </a:p>
        </p:txBody>
      </p:sp>
      <p:sp>
        <p:nvSpPr>
          <p:cNvPr id="16" name="Rounded Rectangle 15"/>
          <p:cNvSpPr/>
          <p:nvPr/>
        </p:nvSpPr>
        <p:spPr>
          <a:xfrm>
            <a:off x="8182660" y="2354580"/>
            <a:ext cx="3442106" cy="2743200"/>
          </a:xfrm>
          <a:prstGeom prst="roundRect">
            <a:avLst>
              <a:gd name="adj" fmla="val 5000"/>
            </a:avLst>
          </a:prstGeom>
          <a:solidFill>
            <a:srgbClr val="FFFDF8"/>
          </a:solidFill>
          <a:ln w="15875">
            <a:solidFill>
              <a:srgbClr val="E5E0D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9647682" y="2665476"/>
            <a:ext cx="512064" cy="512064"/>
          </a:xfrm>
          <a:prstGeom prst="ellipse">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647682" y="2665476"/>
            <a:ext cx="512064" cy="51206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680" b="1">
                <a:solidFill>
                  <a:srgbClr val="1E3A2F"/>
                </a:solidFill>
                <a:latin typeface="Yu Gothic"/>
                <a:ea typeface="Yu Gothic"/>
              </a:rPr>
              <a:t>3</a:t>
            </a:r>
          </a:p>
        </p:txBody>
      </p:sp>
      <p:sp>
        <p:nvSpPr>
          <p:cNvPr id="19" name="TextBox 18"/>
          <p:cNvSpPr txBox="1"/>
          <p:nvPr/>
        </p:nvSpPr>
        <p:spPr>
          <a:xfrm>
            <a:off x="8365540" y="3314700"/>
            <a:ext cx="3076346" cy="59436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500" b="1">
                <a:solidFill>
                  <a:srgbClr val="1E3A2F"/>
                </a:solidFill>
                <a:latin typeface="Yu Gothic"/>
                <a:ea typeface="Yu Gothic"/>
              </a:rPr>
              <a:t>音声入力から始める</a:t>
            </a:r>
          </a:p>
        </p:txBody>
      </p:sp>
      <p:sp>
        <p:nvSpPr>
          <p:cNvPr id="20" name="TextBox 19"/>
          <p:cNvSpPr txBox="1"/>
          <p:nvPr/>
        </p:nvSpPr>
        <p:spPr>
          <a:xfrm>
            <a:off x="8438692" y="3927348"/>
            <a:ext cx="2930042" cy="1005840"/>
          </a:xfrm>
          <a:prstGeom prst="rect">
            <a:avLst/>
          </a:prstGeom>
          <a:noFill/>
        </p:spPr>
        <p:txBody>
          <a:bodyPr wrap="square" anchor="t" lIns="9144" rIns="9144" tIns="4572" bIns="4572">
            <a:spAutoFit/>
          </a:bodyPr>
          <a:lstStyle/>
          <a:p>
            <a:pPr algn="ctr">
              <a:lnSpc>
                <a:spcPct val="105000"/>
              </a:lnSpc>
              <a:spcBef>
                <a:spcPts val="0"/>
              </a:spcBef>
              <a:spcAft>
                <a:spcPts val="100"/>
              </a:spcAft>
            </a:pPr>
            <a:r>
              <a:rPr sz="1800" b="0">
                <a:solidFill>
                  <a:srgbClr val="26302B"/>
                </a:solidFill>
                <a:latin typeface="Yu Gothic"/>
                <a:ea typeface="Yu Gothic"/>
              </a:rPr>
              <a:t>スマホに話しかけるだけで、AIのハードルはぐっと下がる</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320040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468880"/>
            <a:ext cx="11064240" cy="45720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質疑応答へ</a:t>
            </a:r>
          </a:p>
        </p:txBody>
      </p:sp>
      <p:sp>
        <p:nvSpPr>
          <p:cNvPr id="6" name="TextBox 5"/>
          <p:cNvSpPr txBox="1"/>
          <p:nvPr/>
        </p:nvSpPr>
        <p:spPr>
          <a:xfrm>
            <a:off x="566928" y="3383280"/>
            <a:ext cx="11064240" cy="1463040"/>
          </a:xfrm>
          <a:prstGeom prst="rect">
            <a:avLst/>
          </a:prstGeom>
          <a:noFill/>
        </p:spPr>
        <p:txBody>
          <a:bodyPr wrap="square" anchor="t" lIns="9144" rIns="9144" tIns="4572" bIns="4572">
            <a:spAutoFit/>
          </a:bodyPr>
          <a:lstStyle/>
          <a:p>
            <a:pPr algn="l">
              <a:lnSpc>
                <a:spcPct val="105000"/>
              </a:lnSpc>
              <a:spcBef>
                <a:spcPts val="0"/>
              </a:spcBef>
              <a:spcAft>
                <a:spcPts val="100"/>
              </a:spcAft>
            </a:pPr>
            <a:r>
              <a:rPr sz="2200" b="1">
                <a:solidFill>
                  <a:srgbClr val="FFFDF8"/>
                </a:solidFill>
                <a:latin typeface="Yu Mincho"/>
                <a:ea typeface="Yu Mincho"/>
              </a:rPr>
              <a:t>ここで質疑応答の時間にしたいと思います。ご清聴ありがとうございました。</a:t>
            </a:r>
          </a:p>
        </p:txBody>
      </p:sp>
      <p:sp>
        <p:nvSpPr>
          <p:cNvPr id="7" name="TextBox 6"/>
          <p:cNvSpPr txBox="1"/>
          <p:nvPr/>
        </p:nvSpPr>
        <p:spPr>
          <a:xfrm>
            <a:off x="566928" y="4343400"/>
            <a:ext cx="11064240" cy="365760"/>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まずは隣の方と2分、AIで試したいことを話してみてください</a:t>
            </a:r>
          </a:p>
        </p:txBody>
      </p:sp>
      <p:sp>
        <p:nvSpPr>
          <p:cNvPr id="8" name="Rounded Rectangle 7"/>
          <p:cNvSpPr/>
          <p:nvPr/>
        </p:nvSpPr>
        <p:spPr>
          <a:xfrm>
            <a:off x="566928" y="4800600"/>
            <a:ext cx="1554480" cy="457200"/>
          </a:xfrm>
          <a:prstGeom prst="roundRect">
            <a:avLst>
              <a:gd name="adj" fmla="val 25000"/>
            </a:avLst>
          </a:prstGeom>
          <a:noFill/>
          <a:ln w="15875">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66928" y="4800600"/>
            <a:ext cx="1554480"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お金</a:t>
            </a:r>
          </a:p>
        </p:txBody>
      </p:sp>
      <p:sp>
        <p:nvSpPr>
          <p:cNvPr id="10" name="Rounded Rectangle 9"/>
          <p:cNvSpPr/>
          <p:nvPr/>
        </p:nvSpPr>
        <p:spPr>
          <a:xfrm>
            <a:off x="2350008" y="4800600"/>
            <a:ext cx="1554480" cy="457200"/>
          </a:xfrm>
          <a:prstGeom prst="roundRect">
            <a:avLst>
              <a:gd name="adj" fmla="val 25000"/>
            </a:avLst>
          </a:prstGeom>
          <a:noFill/>
          <a:ln w="15875">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50008" y="4800600"/>
            <a:ext cx="1554480"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健康</a:t>
            </a:r>
          </a:p>
        </p:txBody>
      </p:sp>
      <p:sp>
        <p:nvSpPr>
          <p:cNvPr id="12" name="Rounded Rectangle 11"/>
          <p:cNvSpPr/>
          <p:nvPr/>
        </p:nvSpPr>
        <p:spPr>
          <a:xfrm>
            <a:off x="4133087" y="4800600"/>
            <a:ext cx="1554480" cy="457200"/>
          </a:xfrm>
          <a:prstGeom prst="roundRect">
            <a:avLst>
              <a:gd name="adj" fmla="val 25000"/>
            </a:avLst>
          </a:prstGeom>
          <a:noFill/>
          <a:ln w="15875">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133087" y="4800600"/>
            <a:ext cx="1554480"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受験</a:t>
            </a:r>
          </a:p>
        </p:txBody>
      </p:sp>
      <p:sp>
        <p:nvSpPr>
          <p:cNvPr id="14" name="Rounded Rectangle 13"/>
          <p:cNvSpPr/>
          <p:nvPr/>
        </p:nvSpPr>
        <p:spPr>
          <a:xfrm>
            <a:off x="5916168" y="4800600"/>
            <a:ext cx="1554480" cy="457200"/>
          </a:xfrm>
          <a:prstGeom prst="roundRect">
            <a:avLst>
              <a:gd name="adj" fmla="val 25000"/>
            </a:avLst>
          </a:prstGeom>
          <a:noFill/>
          <a:ln w="15875">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916168" y="4800600"/>
            <a:ext cx="1554480" cy="4572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旅行</a:t>
            </a:r>
          </a:p>
        </p:txBody>
      </p:sp>
      <p:sp>
        <p:nvSpPr>
          <p:cNvPr id="16" name="Rounded Rectangle 15"/>
          <p:cNvSpPr/>
          <p:nvPr/>
        </p:nvSpPr>
        <p:spPr>
          <a:xfrm>
            <a:off x="10728655" y="5440680"/>
            <a:ext cx="914400" cy="914400"/>
          </a:xfrm>
          <a:prstGeom prst="roundRect">
            <a:avLst>
              <a:gd name="adj" fmla="val 4000"/>
            </a:avLst>
          </a:prstGeom>
          <a:solidFill>
            <a:srgbClr val="FFFDF8"/>
          </a:solidFill>
          <a:ln w="15875">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728655" y="5751576"/>
            <a:ext cx="914400" cy="292608"/>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100" b="1">
                <a:solidFill>
                  <a:srgbClr val="9AA39B"/>
                </a:solidFill>
                <a:latin typeface="Yu Gothic"/>
                <a:ea typeface="Yu Gothic"/>
              </a:rPr>
              <a:t>QR</a:t>
            </a:r>
          </a:p>
        </p:txBody>
      </p:sp>
      <p:sp>
        <p:nvSpPr>
          <p:cNvPr id="18" name="TextBox 17"/>
          <p:cNvSpPr txBox="1"/>
          <p:nvPr/>
        </p:nvSpPr>
        <p:spPr>
          <a:xfrm>
            <a:off x="548640" y="5440680"/>
            <a:ext cx="9814255" cy="91440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さっき見た3つ、今日ひとつだけ試してみてください</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1</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導入・自己紹介</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まずは自己紹介から</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1-1. 自己紹介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元パークシティ豊洲の自治会長です。急にいなくなってしまい、申し訳ありませんでした。</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929384"/>
            <a:ext cx="6634703" cy="4334255"/>
          </a:xfrm>
          <a:prstGeom prst="roundRect">
            <a:avLst>
              <a:gd name="adj" fmla="val 6000"/>
            </a:avLst>
          </a:prstGeom>
          <a:solidFill>
            <a:srgbClr val="E5E0D2"/>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9536" y="2130552"/>
            <a:ext cx="6049487" cy="420624"/>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1E3A2F"/>
                </a:solidFill>
                <a:latin typeface="Yu Gothic"/>
                <a:ea typeface="Yu Gothic"/>
              </a:rPr>
              <a:t>地域での顔（皆さんとのつながり）</a:t>
            </a:r>
          </a:p>
        </p:txBody>
      </p:sp>
      <p:sp>
        <p:nvSpPr>
          <p:cNvPr id="10" name="Rounded Rectangle 9"/>
          <p:cNvSpPr/>
          <p:nvPr/>
        </p:nvSpPr>
        <p:spPr>
          <a:xfrm>
            <a:off x="841247" y="2752344"/>
            <a:ext cx="6086063" cy="563270"/>
          </a:xfrm>
          <a:prstGeom prst="roundRect">
            <a:avLst>
              <a:gd name="adj" fmla="val 5000"/>
            </a:avLst>
          </a:prstGeom>
          <a:solidFill>
            <a:srgbClr val="FFFDF8"/>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841247" y="2752344"/>
            <a:ext cx="73152" cy="563270"/>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69848" y="2752344"/>
            <a:ext cx="5125943" cy="56327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26302B"/>
                </a:solidFill>
                <a:latin typeface="Yu Gothic"/>
                <a:ea typeface="Yu Gothic"/>
              </a:rPr>
              <a:t>元 パークシティ豊洲 自治会長</a:t>
            </a:r>
          </a:p>
        </p:txBody>
      </p:sp>
      <p:sp>
        <p:nvSpPr>
          <p:cNvPr id="13" name="TextBox 12"/>
          <p:cNvSpPr txBox="1"/>
          <p:nvPr/>
        </p:nvSpPr>
        <p:spPr>
          <a:xfrm>
            <a:off x="6195791" y="2752344"/>
            <a:ext cx="713232" cy="563270"/>
          </a:xfrm>
          <a:prstGeom prst="rect">
            <a:avLst/>
          </a:prstGeom>
          <a:noFill/>
        </p:spPr>
        <p:txBody>
          <a:bodyPr wrap="square" anchor="ctr" lIns="9144" rIns="9144" tIns="4572" bIns="4572">
            <a:spAutoFit/>
          </a:bodyPr>
          <a:lstStyle/>
          <a:p>
            <a:pPr algn="r">
              <a:lnSpc>
                <a:spcPct val="105000"/>
              </a:lnSpc>
              <a:spcBef>
                <a:spcPts val="0"/>
              </a:spcBef>
              <a:spcAft>
                <a:spcPts val="100"/>
              </a:spcAft>
            </a:pPr>
            <a:r>
              <a:rPr sz="1400" b="0">
                <a:solidFill>
                  <a:srgbClr val="9AA39B"/>
                </a:solidFill>
                <a:latin typeface="Yu Gothic"/>
                <a:ea typeface="Yu Gothic"/>
              </a:rPr>
              <a:t>〜2021年</a:t>
            </a:r>
          </a:p>
        </p:txBody>
      </p:sp>
      <p:sp>
        <p:nvSpPr>
          <p:cNvPr id="14" name="Rounded Rectangle 13"/>
          <p:cNvSpPr/>
          <p:nvPr/>
        </p:nvSpPr>
        <p:spPr>
          <a:xfrm>
            <a:off x="841247" y="3434486"/>
            <a:ext cx="6086063" cy="563270"/>
          </a:xfrm>
          <a:prstGeom prst="roundRect">
            <a:avLst>
              <a:gd name="adj" fmla="val 5000"/>
            </a:avLst>
          </a:prstGeom>
          <a:solidFill>
            <a:srgbClr val="FFFDF8"/>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41247" y="3434486"/>
            <a:ext cx="73152" cy="563270"/>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69848" y="3434486"/>
            <a:ext cx="5125943" cy="56327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26302B"/>
                </a:solidFill>
                <a:latin typeface="Yu Gothic"/>
                <a:ea typeface="Yu Gothic"/>
              </a:rPr>
              <a:t>元 豊洲北小学校 PTA会長</a:t>
            </a:r>
          </a:p>
        </p:txBody>
      </p:sp>
      <p:sp>
        <p:nvSpPr>
          <p:cNvPr id="17" name="Rounded Rectangle 16"/>
          <p:cNvSpPr/>
          <p:nvPr/>
        </p:nvSpPr>
        <p:spPr>
          <a:xfrm>
            <a:off x="841247" y="4116628"/>
            <a:ext cx="6086063" cy="563270"/>
          </a:xfrm>
          <a:prstGeom prst="roundRect">
            <a:avLst>
              <a:gd name="adj" fmla="val 5000"/>
            </a:avLst>
          </a:prstGeom>
          <a:solidFill>
            <a:srgbClr val="FFFDF8"/>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841247" y="4116628"/>
            <a:ext cx="73152" cy="563270"/>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069848" y="4116628"/>
            <a:ext cx="5125943" cy="56327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26302B"/>
                </a:solidFill>
                <a:latin typeface="Yu Gothic"/>
                <a:ea typeface="Yu Gothic"/>
              </a:rPr>
              <a:t>元 江東区 選挙管理委員長</a:t>
            </a:r>
          </a:p>
        </p:txBody>
      </p:sp>
      <p:sp>
        <p:nvSpPr>
          <p:cNvPr id="20" name="Rounded Rectangle 19"/>
          <p:cNvSpPr/>
          <p:nvPr/>
        </p:nvSpPr>
        <p:spPr>
          <a:xfrm>
            <a:off x="841247" y="4798771"/>
            <a:ext cx="6086063" cy="563270"/>
          </a:xfrm>
          <a:prstGeom prst="roundRect">
            <a:avLst>
              <a:gd name="adj" fmla="val 5000"/>
            </a:avLst>
          </a:prstGeom>
          <a:solidFill>
            <a:srgbClr val="FFFDF8"/>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841247" y="4798771"/>
            <a:ext cx="73152" cy="563270"/>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069848" y="4798771"/>
            <a:ext cx="5125943" cy="56327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26302B"/>
                </a:solidFill>
                <a:latin typeface="Yu Gothic"/>
                <a:ea typeface="Yu Gothic"/>
              </a:rPr>
              <a:t>江東区観光協会 理事</a:t>
            </a:r>
          </a:p>
        </p:txBody>
      </p:sp>
      <p:sp>
        <p:nvSpPr>
          <p:cNvPr id="23" name="TextBox 22"/>
          <p:cNvSpPr txBox="1"/>
          <p:nvPr/>
        </p:nvSpPr>
        <p:spPr>
          <a:xfrm>
            <a:off x="6195791" y="4798771"/>
            <a:ext cx="713232" cy="563270"/>
          </a:xfrm>
          <a:prstGeom prst="rect">
            <a:avLst/>
          </a:prstGeom>
          <a:noFill/>
        </p:spPr>
        <p:txBody>
          <a:bodyPr wrap="square" anchor="ctr" lIns="9144" rIns="9144" tIns="4572" bIns="4572">
            <a:spAutoFit/>
          </a:bodyPr>
          <a:lstStyle/>
          <a:p>
            <a:pPr algn="r">
              <a:lnSpc>
                <a:spcPct val="105000"/>
              </a:lnSpc>
              <a:spcBef>
                <a:spcPts val="0"/>
              </a:spcBef>
              <a:spcAft>
                <a:spcPts val="100"/>
              </a:spcAft>
            </a:pPr>
            <a:r>
              <a:rPr sz="1400" b="0">
                <a:solidFill>
                  <a:srgbClr val="9AA39B"/>
                </a:solidFill>
                <a:latin typeface="Yu Gothic"/>
                <a:ea typeface="Yu Gothic"/>
              </a:rPr>
              <a:t>現任</a:t>
            </a:r>
          </a:p>
        </p:txBody>
      </p:sp>
      <p:sp>
        <p:nvSpPr>
          <p:cNvPr id="24" name="Rounded Rectangle 23"/>
          <p:cNvSpPr/>
          <p:nvPr/>
        </p:nvSpPr>
        <p:spPr>
          <a:xfrm>
            <a:off x="841247" y="5480913"/>
            <a:ext cx="6086063" cy="563270"/>
          </a:xfrm>
          <a:prstGeom prst="roundRect">
            <a:avLst>
              <a:gd name="adj" fmla="val 5000"/>
            </a:avLst>
          </a:prstGeom>
          <a:solidFill>
            <a:srgbClr val="FFFDF8"/>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841247" y="5480913"/>
            <a:ext cx="73152" cy="563270"/>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069848" y="5480913"/>
            <a:ext cx="5125943" cy="56327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26302B"/>
                </a:solidFill>
                <a:latin typeface="Yu Gothic"/>
                <a:ea typeface="Yu Gothic"/>
              </a:rPr>
              <a:t>元 江東区 都市計画審議会 委員</a:t>
            </a:r>
          </a:p>
        </p:txBody>
      </p:sp>
      <p:sp>
        <p:nvSpPr>
          <p:cNvPr id="27" name="Rounded Rectangle 26"/>
          <p:cNvSpPr/>
          <p:nvPr/>
        </p:nvSpPr>
        <p:spPr>
          <a:xfrm>
            <a:off x="7521671" y="1929384"/>
            <a:ext cx="4103095" cy="2947294"/>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7777703" y="2130552"/>
            <a:ext cx="3591031" cy="402336"/>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今の仕事</a:t>
            </a:r>
          </a:p>
        </p:txBody>
      </p:sp>
      <p:sp>
        <p:nvSpPr>
          <p:cNvPr id="29" name="TextBox 28"/>
          <p:cNvSpPr txBox="1"/>
          <p:nvPr/>
        </p:nvSpPr>
        <p:spPr>
          <a:xfrm>
            <a:off x="7777703" y="2660904"/>
            <a:ext cx="3591031" cy="2032894"/>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FFFDF8"/>
                </a:solidFill>
                <a:latin typeface="Yu Gothic"/>
                <a:ea typeface="Yu Gothic"/>
              </a:rPr>
              <a:t>AIを活用した動画ツールを</a:t>
            </a:r>
          </a:p>
          <a:p>
            <a:pPr algn="l">
              <a:lnSpc>
                <a:spcPct val="105000"/>
              </a:lnSpc>
              <a:spcBef>
                <a:spcPts val="0"/>
              </a:spcBef>
              <a:spcAft>
                <a:spcPts val="100"/>
              </a:spcAft>
            </a:pPr>
            <a:r>
              <a:rPr sz="1800" b="0">
                <a:solidFill>
                  <a:srgbClr val="FFFDF8"/>
                </a:solidFill>
                <a:latin typeface="Yu Gothic"/>
                <a:ea typeface="Yu Gothic"/>
              </a:rPr>
              <a:t>開発・提供しています</a:t>
            </a:r>
          </a:p>
          <a:p>
            <a:pPr algn="l">
              <a:lnSpc>
                <a:spcPct val="105000"/>
              </a:lnSpc>
              <a:spcBef>
                <a:spcPts val="0"/>
              </a:spcBef>
              <a:spcAft>
                <a:spcPts val="100"/>
              </a:spcAft>
            </a:pPr>
            <a:r>
              <a:rPr sz="600" b="0">
                <a:solidFill>
                  <a:srgbClr val="FFFDF8"/>
                </a:solidFill>
                <a:latin typeface="Yu Gothic"/>
                <a:ea typeface="Yu Gothic"/>
              </a:rPr>
              <a:t/>
            </a:r>
          </a:p>
          <a:p>
            <a:pPr algn="l">
              <a:lnSpc>
                <a:spcPct val="105000"/>
              </a:lnSpc>
              <a:spcBef>
                <a:spcPts val="0"/>
              </a:spcBef>
              <a:spcAft>
                <a:spcPts val="100"/>
              </a:spcAft>
            </a:pPr>
            <a:r>
              <a:rPr sz="1800" b="0">
                <a:solidFill>
                  <a:srgbClr val="FFFDF8"/>
                </a:solidFill>
                <a:latin typeface="Yu Gothic"/>
                <a:ea typeface="Yu Gothic"/>
              </a:rPr>
              <a:t>ArthurBrief（株）代表</a:t>
            </a:r>
          </a:p>
          <a:p>
            <a:pPr algn="l">
              <a:lnSpc>
                <a:spcPct val="105000"/>
              </a:lnSpc>
              <a:spcBef>
                <a:spcPts val="0"/>
              </a:spcBef>
              <a:spcAft>
                <a:spcPts val="100"/>
              </a:spcAft>
            </a:pPr>
            <a:r>
              <a:rPr sz="1800" b="0">
                <a:solidFill>
                  <a:srgbClr val="FFFDF8"/>
                </a:solidFill>
                <a:latin typeface="Yu Gothic"/>
                <a:ea typeface="Yu Gothic"/>
              </a:rPr>
              <a:t>イノベーティブ・ジャパン（株）</a:t>
            </a:r>
          </a:p>
          <a:p>
            <a:pPr algn="l">
              <a:lnSpc>
                <a:spcPct val="105000"/>
              </a:lnSpc>
              <a:spcBef>
                <a:spcPts val="0"/>
              </a:spcBef>
              <a:spcAft>
                <a:spcPts val="100"/>
              </a:spcAft>
            </a:pPr>
            <a:r>
              <a:rPr sz="1800" b="0">
                <a:solidFill>
                  <a:srgbClr val="FFFDF8"/>
                </a:solidFill>
                <a:latin typeface="Yu Gothic"/>
                <a:ea typeface="Yu Gothic"/>
              </a:rPr>
              <a:t>代表取締役</a:t>
            </a:r>
          </a:p>
        </p:txBody>
      </p:sp>
      <p:sp>
        <p:nvSpPr>
          <p:cNvPr id="30" name="Rounded Rectangle 29"/>
          <p:cNvSpPr/>
          <p:nvPr/>
        </p:nvSpPr>
        <p:spPr>
          <a:xfrm>
            <a:off x="7521671" y="5077846"/>
            <a:ext cx="4103095" cy="1185793"/>
          </a:xfrm>
          <a:prstGeom prst="roundRect">
            <a:avLst>
              <a:gd name="adj" fmla="val 6000"/>
            </a:avLst>
          </a:prstGeom>
          <a:solidFill>
            <a:srgbClr val="B08D3F"/>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7750271" y="5077846"/>
            <a:ext cx="3645895" cy="1185793"/>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本日は、その実例を</a:t>
            </a:r>
          </a:p>
          <a:p>
            <a:pPr algn="ctr">
              <a:lnSpc>
                <a:spcPct val="105000"/>
              </a:lnSpc>
              <a:spcBef>
                <a:spcPts val="0"/>
              </a:spcBef>
              <a:spcAft>
                <a:spcPts val="100"/>
              </a:spcAft>
            </a:pPr>
            <a:r>
              <a:rPr sz="1800" b="1">
                <a:solidFill>
                  <a:srgbClr val="1E3A2F"/>
                </a:solidFill>
                <a:latin typeface="Yu Gothic"/>
                <a:ea typeface="Yu Gothic"/>
              </a:rPr>
              <a:t>お話しします</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1-2. 2度の引っ越し</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健康問題と娘たちの環境を優先し、東雲・新宿へと2度引っ越しました。</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cxnSp>
        <p:nvCxnSpPr>
          <p:cNvPr id="8" name="Connector 7"/>
          <p:cNvCxnSpPr/>
          <p:nvPr/>
        </p:nvCxnSpPr>
        <p:spPr>
          <a:xfrm>
            <a:off x="566928" y="3119932"/>
            <a:ext cx="11057839" cy="0"/>
          </a:xfrm>
          <a:prstGeom prst="line">
            <a:avLst/>
          </a:prstGeom>
          <a:ln w="31750">
            <a:solidFill>
              <a:srgbClr val="1E3A2F"/>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2409901" y="2810865"/>
            <a:ext cx="0" cy="309067"/>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2199589" y="2909620"/>
            <a:ext cx="420624" cy="420624"/>
          </a:xfrm>
          <a:prstGeom prst="ellipse">
            <a:avLst/>
          </a:prstGeom>
          <a:solidFill>
            <a:srgbClr val="1E3A2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227021" y="2909620"/>
            <a:ext cx="365760" cy="42062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050" b="1">
                <a:solidFill>
                  <a:srgbClr val="FFFDF8"/>
                </a:solidFill>
                <a:latin typeface="Yu Gothic"/>
                <a:ea typeface="Yu Gothic"/>
              </a:rPr>
              <a:t>2021</a:t>
            </a:r>
          </a:p>
        </p:txBody>
      </p:sp>
      <p:sp>
        <p:nvSpPr>
          <p:cNvPr id="12" name="Rounded Rectangle 11"/>
          <p:cNvSpPr/>
          <p:nvPr/>
        </p:nvSpPr>
        <p:spPr>
          <a:xfrm>
            <a:off x="898663" y="2097633"/>
            <a:ext cx="3022476" cy="713232"/>
          </a:xfrm>
          <a:prstGeom prst="roundRect">
            <a:avLst>
              <a:gd name="adj" fmla="val 12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98663" y="2168956"/>
            <a:ext cx="3022476" cy="31382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パークシティ豊洲</a:t>
            </a:r>
          </a:p>
        </p:txBody>
      </p:sp>
      <p:sp>
        <p:nvSpPr>
          <p:cNvPr id="14" name="TextBox 13"/>
          <p:cNvSpPr txBox="1"/>
          <p:nvPr/>
        </p:nvSpPr>
        <p:spPr>
          <a:xfrm>
            <a:off x="898663" y="2454249"/>
            <a:ext cx="3022476" cy="320954"/>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0">
                <a:solidFill>
                  <a:srgbClr val="26302B"/>
                </a:solidFill>
                <a:latin typeface="Yu Gothic"/>
                <a:ea typeface="Yu Gothic"/>
              </a:rPr>
              <a:t>自治会長を務める</a:t>
            </a:r>
          </a:p>
        </p:txBody>
      </p:sp>
      <p:cxnSp>
        <p:nvCxnSpPr>
          <p:cNvPr id="15" name="Connector 14"/>
          <p:cNvCxnSpPr/>
          <p:nvPr/>
        </p:nvCxnSpPr>
        <p:spPr>
          <a:xfrm>
            <a:off x="6095847" y="3119932"/>
            <a:ext cx="0" cy="309068"/>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5885535" y="2909620"/>
            <a:ext cx="420624" cy="420624"/>
          </a:xfrm>
          <a:prstGeom prst="ellipse">
            <a:avLst/>
          </a:prstGeom>
          <a:solidFill>
            <a:srgbClr val="1E3A2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912967" y="2909620"/>
            <a:ext cx="365760" cy="42062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050" b="1">
                <a:solidFill>
                  <a:srgbClr val="FFFDF8"/>
                </a:solidFill>
                <a:latin typeface="Yu Gothic"/>
                <a:ea typeface="Yu Gothic"/>
              </a:rPr>
              <a:t>2022</a:t>
            </a:r>
          </a:p>
        </p:txBody>
      </p:sp>
      <p:sp>
        <p:nvSpPr>
          <p:cNvPr id="18" name="Rounded Rectangle 17"/>
          <p:cNvSpPr/>
          <p:nvPr/>
        </p:nvSpPr>
        <p:spPr>
          <a:xfrm>
            <a:off x="4584609" y="3429000"/>
            <a:ext cx="3022476" cy="713232"/>
          </a:xfrm>
          <a:prstGeom prst="roundRect">
            <a:avLst>
              <a:gd name="adj" fmla="val 12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84609" y="3500323"/>
            <a:ext cx="3022476" cy="31382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東雲へ（夏）</a:t>
            </a:r>
          </a:p>
        </p:txBody>
      </p:sp>
      <p:sp>
        <p:nvSpPr>
          <p:cNvPr id="20" name="TextBox 19"/>
          <p:cNvSpPr txBox="1"/>
          <p:nvPr/>
        </p:nvSpPr>
        <p:spPr>
          <a:xfrm>
            <a:off x="4584609" y="3785615"/>
            <a:ext cx="3022476" cy="320954"/>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0">
                <a:solidFill>
                  <a:srgbClr val="26302B"/>
                </a:solidFill>
                <a:latin typeface="Yu Gothic"/>
                <a:ea typeface="Yu Gothic"/>
              </a:rPr>
              <a:t>入院・長女の受験環境</a:t>
            </a:r>
          </a:p>
        </p:txBody>
      </p:sp>
      <p:cxnSp>
        <p:nvCxnSpPr>
          <p:cNvPr id="21" name="Connector 20"/>
          <p:cNvCxnSpPr/>
          <p:nvPr/>
        </p:nvCxnSpPr>
        <p:spPr>
          <a:xfrm>
            <a:off x="9781794" y="2810865"/>
            <a:ext cx="0" cy="309067"/>
          </a:xfrm>
          <a:prstGeom prst="line">
            <a:avLst/>
          </a:prstGeom>
          <a:ln w="15875">
            <a:solidFill>
              <a:srgbClr val="9AA39B"/>
            </a:solidFill>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9571482" y="2909620"/>
            <a:ext cx="420624" cy="420624"/>
          </a:xfrm>
          <a:prstGeom prst="ellipse">
            <a:avLst/>
          </a:prstGeom>
          <a:solidFill>
            <a:srgbClr val="B08D3F"/>
          </a:solidFill>
          <a:ln w="15875">
            <a:solidFill>
              <a:srgbClr val="FFF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598914" y="2909620"/>
            <a:ext cx="365760" cy="420624"/>
          </a:xfrm>
          <a:prstGeom prst="rect">
            <a:avLst/>
          </a:prstGeom>
          <a:noFill/>
        </p:spPr>
        <p:txBody>
          <a:bodyPr wrap="none" anchor="ctr" lIns="9144" rIns="9144" tIns="4572" bIns="4572">
            <a:spAutoFit/>
          </a:bodyPr>
          <a:lstStyle/>
          <a:p>
            <a:pPr algn="ctr">
              <a:lnSpc>
                <a:spcPct val="105000"/>
              </a:lnSpc>
              <a:spcBef>
                <a:spcPts val="0"/>
              </a:spcBef>
              <a:spcAft>
                <a:spcPts val="100"/>
              </a:spcAft>
            </a:pPr>
            <a:r>
              <a:rPr sz="1050" b="1">
                <a:solidFill>
                  <a:srgbClr val="1E3A2F"/>
                </a:solidFill>
                <a:latin typeface="Yu Gothic"/>
                <a:ea typeface="Yu Gothic"/>
              </a:rPr>
              <a:t>2025</a:t>
            </a:r>
          </a:p>
        </p:txBody>
      </p:sp>
      <p:sp>
        <p:nvSpPr>
          <p:cNvPr id="24" name="Rounded Rectangle 23"/>
          <p:cNvSpPr/>
          <p:nvPr/>
        </p:nvSpPr>
        <p:spPr>
          <a:xfrm>
            <a:off x="8270555" y="2097633"/>
            <a:ext cx="3022476" cy="713232"/>
          </a:xfrm>
          <a:prstGeom prst="roundRect">
            <a:avLst>
              <a:gd name="adj" fmla="val 12000"/>
            </a:avLst>
          </a:prstGeom>
          <a:solidFill>
            <a:srgbClr val="E5E0D2"/>
          </a:solidFill>
          <a:ln w="12700">
            <a:solidFill>
              <a:srgbClr val="9AA39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270555" y="2168956"/>
            <a:ext cx="3022476" cy="313822"/>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新宿へ（10月）</a:t>
            </a:r>
          </a:p>
        </p:txBody>
      </p:sp>
      <p:sp>
        <p:nvSpPr>
          <p:cNvPr id="26" name="TextBox 25"/>
          <p:cNvSpPr txBox="1"/>
          <p:nvPr/>
        </p:nvSpPr>
        <p:spPr>
          <a:xfrm>
            <a:off x="8270555" y="2454249"/>
            <a:ext cx="3022476" cy="320954"/>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300" b="0">
                <a:solidFill>
                  <a:srgbClr val="26302B"/>
                </a:solidFill>
                <a:latin typeface="Yu Gothic"/>
                <a:ea typeface="Yu Gothic"/>
              </a:rPr>
              <a:t>次女の通学負担軽減</a:t>
            </a:r>
          </a:p>
        </p:txBody>
      </p:sp>
      <p:sp>
        <p:nvSpPr>
          <p:cNvPr id="27" name="TextBox 26"/>
          <p:cNvSpPr txBox="1"/>
          <p:nvPr/>
        </p:nvSpPr>
        <p:spPr>
          <a:xfrm>
            <a:off x="886968" y="4626864"/>
            <a:ext cx="10417759" cy="2011680"/>
          </a:xfrm>
          <a:prstGeom prst="rect">
            <a:avLst/>
          </a:prstGeom>
          <a:noFill/>
        </p:spPr>
        <p:txBody>
          <a:bodyPr wrap="square" anchor="t" lIns="9144" rIns="9144" tIns="4572" bIns="4572">
            <a:spAutoFit/>
          </a:bodyPr>
          <a:lstStyle/>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2022年夏：大腸憩室炎からの出血で入院。療養中に今後の身の振り方を考える時間ができた</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選挙管理委員会の立会（13時間）でも同様に考える時間があった</a:t>
            </a:r>
          </a:p>
          <a:p>
            <a:pPr algn="l" marL="256032" indent="-256032">
              <a:lnSpc>
                <a:spcPct val="105000"/>
              </a:lnSpc>
              <a:spcBef>
                <a:spcPts val="0"/>
              </a:spcBef>
              <a:spcAft>
                <a:spcPts val="400"/>
              </a:spcAft>
              <a:buClr>
                <a:srgbClr val="B08D3F"/>
              </a:buClr>
              <a:buFont typeface="Yu Gothic"/>
              <a:buChar char="●"/>
            </a:pPr>
            <a:r>
              <a:rPr sz="1800" b="1">
                <a:solidFill>
                  <a:srgbClr val="1E3A2F"/>
                </a:solidFill>
                <a:latin typeface="Yu Gothic"/>
                <a:ea typeface="Yu Gothic"/>
              </a:rPr>
              <a:t>2025年10月：次女の高校通学（片道1.5時間）の負担軽減のため新宿区・牛込柳町へ</a:t>
            </a:r>
          </a:p>
          <a:p>
            <a:pPr algn="l" marL="630936" indent="-219456">
              <a:lnSpc>
                <a:spcPct val="105000"/>
              </a:lnSpc>
              <a:spcBef>
                <a:spcPts val="0"/>
              </a:spcBef>
              <a:spcAft>
                <a:spcPts val="400"/>
              </a:spcAft>
              <a:buClr>
                <a:srgbClr val="9AA39B"/>
              </a:buClr>
              <a:buFont typeface="Yu Gothic"/>
              <a:buChar char="–"/>
            </a:pPr>
            <a:r>
              <a:rPr sz="1800" b="0">
                <a:solidFill>
                  <a:srgbClr val="26302B"/>
                </a:solidFill>
                <a:latin typeface="Yu Gothic"/>
                <a:ea typeface="Yu Gothic"/>
              </a:rPr>
              <a:t>サカイ・アリさん・アートの見積書PDFをAIに読ませて比較。物件情報・距離もAIで整理</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1-3. AIに"書類"を読ませて比べる</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見積書のような書類は、AIに読ませて比べさせる——今日から誰でも使えるやり方です。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2226564"/>
            <a:ext cx="3503066" cy="1234440"/>
          </a:xfrm>
          <a:prstGeom prst="roundRect">
            <a:avLst>
              <a:gd name="adj" fmla="val 10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226564"/>
            <a:ext cx="3356762"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PDFを渡す</a:t>
            </a:r>
          </a:p>
          <a:p>
            <a:pPr algn="ctr">
              <a:lnSpc>
                <a:spcPct val="105000"/>
              </a:lnSpc>
              <a:spcBef>
                <a:spcPts val="0"/>
              </a:spcBef>
              <a:spcAft>
                <a:spcPts val="100"/>
              </a:spcAft>
            </a:pPr>
            <a:r>
              <a:rPr sz="1600" b="0">
                <a:solidFill>
                  <a:srgbClr val="FFFDF8"/>
                </a:solidFill>
                <a:latin typeface="Yu Gothic"/>
                <a:ea typeface="Yu Gothic"/>
              </a:rPr>
              <a:t>サカイ・アリさん・アート</a:t>
            </a:r>
          </a:p>
        </p:txBody>
      </p:sp>
      <p:sp>
        <p:nvSpPr>
          <p:cNvPr id="10" name="Right Arrow 9"/>
          <p:cNvSpPr/>
          <p:nvPr/>
        </p:nvSpPr>
        <p:spPr>
          <a:xfrm>
            <a:off x="4088282" y="2706624"/>
            <a:ext cx="237744" cy="274320"/>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4344314" y="2226564"/>
            <a:ext cx="3503066" cy="1234440"/>
          </a:xfrm>
          <a:prstGeom prst="roundRect">
            <a:avLst>
              <a:gd name="adj" fmla="val 10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17466" y="2226564"/>
            <a:ext cx="3356762"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FFFDF8"/>
                </a:solidFill>
                <a:latin typeface="Yu Gothic"/>
                <a:ea typeface="Yu Gothic"/>
              </a:rPr>
              <a:t>AIが表で比較</a:t>
            </a:r>
          </a:p>
          <a:p>
            <a:pPr algn="ctr">
              <a:lnSpc>
                <a:spcPct val="105000"/>
              </a:lnSpc>
              <a:spcBef>
                <a:spcPts val="0"/>
              </a:spcBef>
              <a:spcAft>
                <a:spcPts val="100"/>
              </a:spcAft>
            </a:pPr>
            <a:r>
              <a:rPr sz="1600" b="0">
                <a:solidFill>
                  <a:srgbClr val="FFFDF8"/>
                </a:solidFill>
                <a:latin typeface="Yu Gothic"/>
                <a:ea typeface="Yu Gothic"/>
              </a:rPr>
              <a:t>料金・条件を整理</a:t>
            </a:r>
          </a:p>
        </p:txBody>
      </p:sp>
      <p:sp>
        <p:nvSpPr>
          <p:cNvPr id="13" name="Right Arrow 12"/>
          <p:cNvSpPr/>
          <p:nvPr/>
        </p:nvSpPr>
        <p:spPr>
          <a:xfrm>
            <a:off x="7865668" y="2706624"/>
            <a:ext cx="237744" cy="274320"/>
          </a:xfrm>
          <a:prstGeom prst="rightArrow">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8121700" y="2226564"/>
            <a:ext cx="3503066" cy="1234440"/>
          </a:xfrm>
          <a:prstGeom prst="roundRect">
            <a:avLst>
              <a:gd name="adj" fmla="val 10000"/>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194852" y="2226564"/>
            <a:ext cx="3356762" cy="123444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26302B"/>
                </a:solidFill>
                <a:latin typeface="Yu Gothic"/>
                <a:ea typeface="Yu Gothic"/>
              </a:rPr>
              <a:t>たたき台をもらう</a:t>
            </a:r>
          </a:p>
          <a:p>
            <a:pPr algn="ctr">
              <a:lnSpc>
                <a:spcPct val="105000"/>
              </a:lnSpc>
              <a:spcBef>
                <a:spcPts val="0"/>
              </a:spcBef>
              <a:spcAft>
                <a:spcPts val="100"/>
              </a:spcAft>
            </a:pPr>
            <a:r>
              <a:rPr sz="1600" b="0">
                <a:solidFill>
                  <a:srgbClr val="26302B"/>
                </a:solidFill>
                <a:latin typeface="Yu Gothic"/>
                <a:ea typeface="Yu Gothic"/>
              </a:rPr>
              <a:t>最終判断は自分で</a:t>
            </a:r>
          </a:p>
        </p:txBody>
      </p:sp>
      <p:sp>
        <p:nvSpPr>
          <p:cNvPr id="16" name="Rounded Rectangle 15"/>
          <p:cNvSpPr/>
          <p:nvPr/>
        </p:nvSpPr>
        <p:spPr>
          <a:xfrm>
            <a:off x="566928" y="4078224"/>
            <a:ext cx="11057839" cy="2185415"/>
          </a:xfrm>
          <a:prstGeom prst="roundRect">
            <a:avLst>
              <a:gd name="adj" fmla="val 6000"/>
            </a:avLst>
          </a:prstGeom>
          <a:solidFill>
            <a:srgbClr val="E5E0D2"/>
          </a:solidFill>
          <a:ln w="12700">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566928" y="4078224"/>
            <a:ext cx="11057839" cy="438912"/>
          </a:xfrm>
          <a:prstGeom prst="roundRect">
            <a:avLst>
              <a:gd name="adj" fmla="val 6000"/>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4078224"/>
            <a:ext cx="10655503" cy="438912"/>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1">
                <a:solidFill>
                  <a:srgbClr val="B08D3F"/>
                </a:solidFill>
                <a:latin typeface="Yu Gothic"/>
                <a:ea typeface="Yu Gothic"/>
              </a:rPr>
              <a:t>応用範囲</a:t>
            </a:r>
          </a:p>
        </p:txBody>
      </p:sp>
      <p:sp>
        <p:nvSpPr>
          <p:cNvPr id="19" name="Rounded Rectangle 18"/>
          <p:cNvSpPr/>
          <p:nvPr/>
        </p:nvSpPr>
        <p:spPr>
          <a:xfrm>
            <a:off x="749808" y="4645151"/>
            <a:ext cx="10692079" cy="42367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49808" y="4645151"/>
            <a:ext cx="64008" cy="42367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50976" y="4645151"/>
            <a:ext cx="10344607" cy="42367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実例：引っ越し業者3社の見積PDFをAIに読み込ませて比較した</a:t>
            </a:r>
          </a:p>
        </p:txBody>
      </p:sp>
      <p:sp>
        <p:nvSpPr>
          <p:cNvPr id="22" name="Rounded Rectangle 21"/>
          <p:cNvSpPr/>
          <p:nvPr/>
        </p:nvSpPr>
        <p:spPr>
          <a:xfrm>
            <a:off x="749808" y="5178551"/>
            <a:ext cx="10692079" cy="42367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749808" y="5178551"/>
            <a:ext cx="64008" cy="42367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950976" y="5178551"/>
            <a:ext cx="10344607" cy="42367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保険・工事の見積もり、医療費の明細まで、今日から同じやり方が使えます</a:t>
            </a:r>
          </a:p>
        </p:txBody>
      </p:sp>
      <p:sp>
        <p:nvSpPr>
          <p:cNvPr id="25" name="Rounded Rectangle 24"/>
          <p:cNvSpPr/>
          <p:nvPr/>
        </p:nvSpPr>
        <p:spPr>
          <a:xfrm>
            <a:off x="749808" y="5711951"/>
            <a:ext cx="10692079" cy="423671"/>
          </a:xfrm>
          <a:prstGeom prst="roundRect">
            <a:avLst>
              <a:gd name="adj" fmla="val 5000"/>
            </a:avLst>
          </a:prstGeom>
          <a:solidFill>
            <a:srgbClr val="FFFDF8"/>
          </a:solidFill>
          <a:ln w="952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749808" y="5711951"/>
            <a:ext cx="64008" cy="423671"/>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50976" y="5711951"/>
            <a:ext cx="10344607" cy="423671"/>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26302B"/>
                </a:solidFill>
                <a:latin typeface="Yu Gothic"/>
                <a:ea typeface="Yu Gothic"/>
              </a:rPr>
              <a:t>AIの答えは"たたき台"。最終判断は自分でする</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E3A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66928" y="2880360"/>
            <a:ext cx="640080" cy="82296"/>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66928" y="22860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4000" b="1">
                <a:solidFill>
                  <a:srgbClr val="B08D3F"/>
                </a:solidFill>
                <a:latin typeface="Yu Mincho"/>
                <a:ea typeface="Yu Mincho"/>
              </a:rPr>
              <a:t>2</a:t>
            </a:r>
          </a:p>
        </p:txBody>
      </p:sp>
      <p:sp>
        <p:nvSpPr>
          <p:cNvPr id="6" name="TextBox 5"/>
          <p:cNvSpPr txBox="1"/>
          <p:nvPr/>
        </p:nvSpPr>
        <p:spPr>
          <a:xfrm>
            <a:off x="566928" y="3063240"/>
            <a:ext cx="11064240" cy="82296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600" b="1">
                <a:solidFill>
                  <a:srgbClr val="FFFDF8"/>
                </a:solidFill>
                <a:latin typeface="Yu Mincho"/>
                <a:ea typeface="Yu Mincho"/>
              </a:rPr>
              <a:t>AIの心理的ハードルの話</a:t>
            </a:r>
          </a:p>
        </p:txBody>
      </p:sp>
      <p:sp>
        <p:nvSpPr>
          <p:cNvPr id="7" name="TextBox 6"/>
          <p:cNvSpPr txBox="1"/>
          <p:nvPr/>
        </p:nvSpPr>
        <p:spPr>
          <a:xfrm>
            <a:off x="566928" y="3886200"/>
            <a:ext cx="11064240" cy="548640"/>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1800" b="0">
                <a:solidFill>
                  <a:srgbClr val="9AA39B"/>
                </a:solidFill>
                <a:latin typeface="Yu Gothic"/>
                <a:ea typeface="Yu Gothic"/>
              </a:rPr>
              <a:t>「面倒くさい」を音声入力で下げる</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66928" y="475488"/>
            <a:ext cx="82296" cy="384048"/>
          </a:xfrm>
          <a:prstGeom prst="rect">
            <a:avLst/>
          </a:prstGeom>
          <a:solidFill>
            <a:srgbClr val="B08D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49808" y="384048"/>
            <a:ext cx="10874959" cy="566928"/>
          </a:xfrm>
          <a:prstGeom prst="rect">
            <a:avLst/>
          </a:prstGeom>
          <a:noFill/>
        </p:spPr>
        <p:txBody>
          <a:bodyPr wrap="square" anchor="ctr" lIns="9144" rIns="9144" tIns="4572" bIns="4572">
            <a:spAutoFit/>
          </a:bodyPr>
          <a:lstStyle/>
          <a:p>
            <a:pPr algn="l">
              <a:lnSpc>
                <a:spcPct val="105000"/>
              </a:lnSpc>
              <a:spcBef>
                <a:spcPts val="0"/>
              </a:spcBef>
              <a:spcAft>
                <a:spcPts val="100"/>
              </a:spcAft>
            </a:pPr>
            <a:r>
              <a:rPr sz="2000" b="1">
                <a:solidFill>
                  <a:srgbClr val="1E3A2F"/>
                </a:solidFill>
                <a:latin typeface="Yu Mincho"/>
                <a:ea typeface="Yu Mincho"/>
              </a:rPr>
              <a:t>2-0. 「怖い・面倒」は、実は前にも見た壁</a:t>
            </a:r>
          </a:p>
        </p:txBody>
      </p:sp>
      <p:sp>
        <p:nvSpPr>
          <p:cNvPr id="5" name="TextBox 4"/>
          <p:cNvSpPr txBox="1"/>
          <p:nvPr/>
        </p:nvSpPr>
        <p:spPr>
          <a:xfrm>
            <a:off x="749808" y="1078992"/>
            <a:ext cx="10874959" cy="658368"/>
          </a:xfrm>
          <a:prstGeom prst="rect">
            <a:avLst/>
          </a:prstGeom>
          <a:noFill/>
        </p:spPr>
        <p:txBody>
          <a:bodyPr wrap="square" anchor="t" lIns="9144" rIns="9144" tIns="4572" bIns="4572">
            <a:spAutoFit/>
          </a:bodyPr>
          <a:lstStyle/>
          <a:p>
            <a:pPr algn="l">
              <a:lnSpc>
                <a:spcPct val="115000"/>
              </a:lnSpc>
              <a:spcBef>
                <a:spcPts val="0"/>
              </a:spcBef>
              <a:spcAft>
                <a:spcPts val="100"/>
              </a:spcAft>
            </a:pPr>
            <a:r>
              <a:rPr sz="1400" b="1">
                <a:solidFill>
                  <a:srgbClr val="1E3A2F"/>
                </a:solidFill>
                <a:latin typeface="Yu Gothic"/>
                <a:ea typeface="Yu Gothic"/>
              </a:rPr>
              <a:t>1995年のWindows95・インターネットと、今のAI。皆さんが感じている抵抗感は同じパターンです。</a:t>
            </a:r>
          </a:p>
        </p:txBody>
      </p:sp>
      <p:cxnSp>
        <p:nvCxnSpPr>
          <p:cNvPr id="6" name="Connector 5"/>
          <p:cNvCxnSpPr/>
          <p:nvPr/>
        </p:nvCxnSpPr>
        <p:spPr>
          <a:xfrm>
            <a:off x="749808" y="1755648"/>
            <a:ext cx="10874959" cy="0"/>
          </a:xfrm>
          <a:prstGeom prst="line">
            <a:avLst/>
          </a:prstGeom>
          <a:ln w="9525">
            <a:solidFill>
              <a:srgbClr val="B08D3F"/>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0" y="6455664"/>
            <a:ext cx="12191695" cy="27432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900" b="0">
                <a:solidFill>
                  <a:srgbClr val="6F7A72"/>
                </a:solidFill>
                <a:latin typeface="Yu Gothic"/>
                <a:ea typeface="Yu Gothic"/>
              </a:rPr>
              <a:t>© 2026 浅見純一郎</a:t>
            </a:r>
          </a:p>
        </p:txBody>
      </p:sp>
      <p:sp>
        <p:nvSpPr>
          <p:cNvPr id="8" name="Rounded Rectangle 7"/>
          <p:cNvSpPr/>
          <p:nvPr/>
        </p:nvSpPr>
        <p:spPr>
          <a:xfrm>
            <a:off x="566928" y="1975104"/>
            <a:ext cx="5071719" cy="2408986"/>
          </a:xfrm>
          <a:prstGeom prst="roundRect">
            <a:avLst>
              <a:gd name="adj" fmla="val 6000"/>
            </a:avLst>
          </a:prstGeom>
          <a:solidFill>
            <a:srgbClr val="9AA3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41247" y="2157984"/>
            <a:ext cx="4523079" cy="457200"/>
          </a:xfrm>
          <a:prstGeom prst="rect">
            <a:avLst/>
          </a:prstGeom>
          <a:noFill/>
        </p:spPr>
        <p:txBody>
          <a:bodyPr wrap="square" anchor="t" lIns="9144" rIns="9144" tIns="4572" bIns="4572">
            <a:spAutoFit/>
          </a:bodyPr>
          <a:lstStyle/>
          <a:p>
            <a:pPr algn="l">
              <a:lnSpc>
                <a:spcPct val="105000"/>
              </a:lnSpc>
              <a:spcBef>
                <a:spcPts val="0"/>
              </a:spcBef>
              <a:spcAft>
                <a:spcPts val="100"/>
              </a:spcAft>
            </a:pPr>
            <a:r>
              <a:rPr sz="2200" b="1">
                <a:solidFill>
                  <a:srgbClr val="FFFDF8"/>
                </a:solidFill>
                <a:latin typeface="Yu Gothic"/>
                <a:ea typeface="Yu Gothic"/>
              </a:rPr>
              <a:t>1995</a:t>
            </a:r>
          </a:p>
        </p:txBody>
      </p:sp>
      <p:sp>
        <p:nvSpPr>
          <p:cNvPr id="10" name="TextBox 9"/>
          <p:cNvSpPr txBox="1"/>
          <p:nvPr/>
        </p:nvSpPr>
        <p:spPr>
          <a:xfrm>
            <a:off x="841247" y="2660904"/>
            <a:ext cx="4523079" cy="1540306"/>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FFFDF8"/>
                </a:solidFill>
                <a:latin typeface="Yu Gothic"/>
                <a:ea typeface="Yu Gothic"/>
              </a:rPr>
              <a:t>Windows95・インターネット</a:t>
            </a:r>
          </a:p>
          <a:p>
            <a:pPr algn="l">
              <a:lnSpc>
                <a:spcPct val="105000"/>
              </a:lnSpc>
              <a:spcBef>
                <a:spcPts val="0"/>
              </a:spcBef>
              <a:spcAft>
                <a:spcPts val="100"/>
              </a:spcAft>
            </a:pPr>
            <a:r>
              <a:rPr sz="1800" b="0">
                <a:solidFill>
                  <a:srgbClr val="FFFDF8"/>
                </a:solidFill>
                <a:latin typeface="Yu Gothic"/>
                <a:ea typeface="Yu Gothic"/>
              </a:rPr>
              <a:t>「なんだか怖い」「面倒くさい」</a:t>
            </a:r>
          </a:p>
        </p:txBody>
      </p:sp>
      <p:sp>
        <p:nvSpPr>
          <p:cNvPr id="11" name="Rounded Rectangle 10"/>
          <p:cNvSpPr/>
          <p:nvPr/>
        </p:nvSpPr>
        <p:spPr>
          <a:xfrm>
            <a:off x="6553047" y="1975104"/>
            <a:ext cx="5071719" cy="2408986"/>
          </a:xfrm>
          <a:prstGeom prst="roundRect">
            <a:avLst>
              <a:gd name="adj" fmla="val 6000"/>
            </a:avLst>
          </a:prstGeom>
          <a:solidFill>
            <a:srgbClr val="1E3A2F"/>
          </a:solidFill>
          <a:ln w="19050">
            <a:solidFill>
              <a:srgbClr val="B08D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27367" y="2157984"/>
            <a:ext cx="4523079" cy="457200"/>
          </a:xfrm>
          <a:prstGeom prst="rect">
            <a:avLst/>
          </a:prstGeom>
          <a:noFill/>
        </p:spPr>
        <p:txBody>
          <a:bodyPr wrap="square" anchor="t" lIns="9144" rIns="9144" tIns="4572" bIns="4572">
            <a:spAutoFit/>
          </a:bodyPr>
          <a:lstStyle/>
          <a:p>
            <a:pPr algn="l">
              <a:lnSpc>
                <a:spcPct val="105000"/>
              </a:lnSpc>
              <a:spcBef>
                <a:spcPts val="0"/>
              </a:spcBef>
              <a:spcAft>
                <a:spcPts val="100"/>
              </a:spcAft>
            </a:pPr>
            <a:r>
              <a:rPr sz="2200" b="1">
                <a:solidFill>
                  <a:srgbClr val="B08D3F"/>
                </a:solidFill>
                <a:latin typeface="Yu Gothic"/>
                <a:ea typeface="Yu Gothic"/>
              </a:rPr>
              <a:t>2026</a:t>
            </a:r>
          </a:p>
        </p:txBody>
      </p:sp>
      <p:sp>
        <p:nvSpPr>
          <p:cNvPr id="13" name="TextBox 12"/>
          <p:cNvSpPr txBox="1"/>
          <p:nvPr/>
        </p:nvSpPr>
        <p:spPr>
          <a:xfrm>
            <a:off x="6827367" y="2660904"/>
            <a:ext cx="4523079" cy="1540306"/>
          </a:xfrm>
          <a:prstGeom prst="rect">
            <a:avLst/>
          </a:prstGeom>
          <a:noFill/>
        </p:spPr>
        <p:txBody>
          <a:bodyPr wrap="square" anchor="t" lIns="9144" rIns="9144" tIns="4572" bIns="4572">
            <a:spAutoFit/>
          </a:bodyPr>
          <a:lstStyle/>
          <a:p>
            <a:pPr algn="l">
              <a:lnSpc>
                <a:spcPct val="105000"/>
              </a:lnSpc>
              <a:spcBef>
                <a:spcPts val="0"/>
              </a:spcBef>
              <a:spcAft>
                <a:spcPts val="100"/>
              </a:spcAft>
            </a:pPr>
            <a:r>
              <a:rPr sz="1800" b="1">
                <a:solidFill>
                  <a:srgbClr val="FFFDF8"/>
                </a:solidFill>
                <a:latin typeface="Yu Gothic"/>
                <a:ea typeface="Yu Gothic"/>
              </a:rPr>
              <a:t>AI（ChatGPT・音声入力）</a:t>
            </a:r>
          </a:p>
          <a:p>
            <a:pPr algn="l">
              <a:lnSpc>
                <a:spcPct val="105000"/>
              </a:lnSpc>
              <a:spcBef>
                <a:spcPts val="0"/>
              </a:spcBef>
              <a:spcAft>
                <a:spcPts val="100"/>
              </a:spcAft>
            </a:pPr>
            <a:r>
              <a:rPr sz="1800" b="0">
                <a:solidFill>
                  <a:srgbClr val="FFFDF8"/>
                </a:solidFill>
                <a:latin typeface="Yu Gothic"/>
                <a:ea typeface="Yu Gothic"/>
              </a:rPr>
              <a:t>「なんだか怖い」「面倒くさい」</a:t>
            </a:r>
          </a:p>
        </p:txBody>
      </p:sp>
      <p:sp>
        <p:nvSpPr>
          <p:cNvPr id="14" name="TextBox 13"/>
          <p:cNvSpPr txBox="1"/>
          <p:nvPr/>
        </p:nvSpPr>
        <p:spPr>
          <a:xfrm>
            <a:off x="5730087" y="2859557"/>
            <a:ext cx="731520" cy="64008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2600" b="1">
                <a:solidFill>
                  <a:srgbClr val="B08D3F"/>
                </a:solidFill>
                <a:latin typeface="Yu Gothic"/>
                <a:ea typeface="Yu Gothic"/>
              </a:rPr>
              <a:t>→</a:t>
            </a:r>
          </a:p>
        </p:txBody>
      </p:sp>
      <p:sp>
        <p:nvSpPr>
          <p:cNvPr id="15" name="Rounded Rectangle 14"/>
          <p:cNvSpPr/>
          <p:nvPr/>
        </p:nvSpPr>
        <p:spPr>
          <a:xfrm>
            <a:off x="566928" y="5003825"/>
            <a:ext cx="11057839" cy="914400"/>
          </a:xfrm>
          <a:prstGeom prst="roundRect">
            <a:avLst>
              <a:gd name="adj" fmla="val 6000"/>
            </a:avLst>
          </a:prstGeom>
          <a:solidFill>
            <a:srgbClr val="B08D3F"/>
          </a:solidFill>
          <a:ln w="15875">
            <a:solidFill>
              <a:srgbClr val="1E3A2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41247" y="5003825"/>
            <a:ext cx="10509199" cy="914400"/>
          </a:xfrm>
          <a:prstGeom prst="rect">
            <a:avLst/>
          </a:prstGeom>
          <a:noFill/>
        </p:spPr>
        <p:txBody>
          <a:bodyPr wrap="square" anchor="ctr" lIns="9144" rIns="9144" tIns="4572" bIns="4572">
            <a:spAutoFit/>
          </a:bodyPr>
          <a:lstStyle/>
          <a:p>
            <a:pPr algn="ctr">
              <a:lnSpc>
                <a:spcPct val="105000"/>
              </a:lnSpc>
              <a:spcBef>
                <a:spcPts val="0"/>
              </a:spcBef>
              <a:spcAft>
                <a:spcPts val="100"/>
              </a:spcAft>
            </a:pPr>
            <a:r>
              <a:rPr sz="1800" b="1">
                <a:solidFill>
                  <a:srgbClr val="1E3A2F"/>
                </a:solidFill>
                <a:latin typeface="Yu Gothic"/>
                <a:ea typeface="Yu Gothic"/>
              </a:rPr>
              <a:t>壁は同じ。越えたら「当たり前」になった。</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